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9" r:id="rId5"/>
    <p:sldId id="258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63" r:id="rId15"/>
    <p:sldId id="270" r:id="rId16"/>
    <p:sldId id="271" r:id="rId17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gs" Target="tags/tag156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image" Target="file:///C:\Users\1V994W2\PycharmProjects\PPT_Background_Generation/pic_temp/pic_s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66.xml"/><Relationship Id="rId8" Type="http://schemas.openxmlformats.org/officeDocument/2006/relationships/tags" Target="../tags/tag65.xml"/><Relationship Id="rId7" Type="http://schemas.openxmlformats.org/officeDocument/2006/relationships/image" Target="file:///C:\Users\1V994W2\PycharmProjects\PPT_Background_Generation/pic_temp/1_pic_quater_left_down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64.xml"/><Relationship Id="rId4" Type="http://schemas.openxmlformats.org/officeDocument/2006/relationships/image" Target="file:///C:\Users\1V994W2\PycharmProjects\PPT_Background_Generation/pic_temp/0_pic_quater_right_down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63.xml"/><Relationship Id="rId11" Type="http://schemas.openxmlformats.org/officeDocument/2006/relationships/tags" Target="../tags/tag68.xml"/><Relationship Id="rId10" Type="http://schemas.openxmlformats.org/officeDocument/2006/relationships/tags" Target="../tags/tag67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74.xml"/><Relationship Id="rId8" Type="http://schemas.openxmlformats.org/officeDocument/2006/relationships/tags" Target="../tags/tag73.xml"/><Relationship Id="rId7" Type="http://schemas.openxmlformats.org/officeDocument/2006/relationships/tags" Target="../tags/tag72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image" Target="file:///C:\Users\1V994W2\PycharmProjects\PPT_Background_Generation/pic_temp/pic_s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69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78.xml"/><Relationship Id="rId8" Type="http://schemas.openxmlformats.org/officeDocument/2006/relationships/tags" Target="../tags/tag77.xml"/><Relationship Id="rId7" Type="http://schemas.openxmlformats.org/officeDocument/2006/relationships/image" Target="file:///C:\Users\1V994W2\PycharmProjects\PPT_Background_Generation/pic_temp/1_pic_quater_left_down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76.xml"/><Relationship Id="rId4" Type="http://schemas.openxmlformats.org/officeDocument/2006/relationships/image" Target="file:///C:\Users\1V994W2\PycharmProjects\PPT_Background_Generation/pic_temp/0_pic_quater_right_down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75.xml"/><Relationship Id="rId11" Type="http://schemas.openxmlformats.org/officeDocument/2006/relationships/tags" Target="../tags/tag80.xml"/><Relationship Id="rId10" Type="http://schemas.openxmlformats.org/officeDocument/2006/relationships/tags" Target="../tags/tag79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image" Target="file:///C:\Users\1V994W2\PycharmProjects\PPT_Background_Generation/pic_temp/1_pic_quater_left_down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83.xml"/><Relationship Id="rId5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3" Type="http://schemas.openxmlformats.org/officeDocument/2006/relationships/tags" Target="../tags/tag88.xml"/><Relationship Id="rId12" Type="http://schemas.openxmlformats.org/officeDocument/2006/relationships/tags" Target="../tags/tag87.xml"/><Relationship Id="rId11" Type="http://schemas.openxmlformats.org/officeDocument/2006/relationships/tags" Target="../tags/tag86.xml"/><Relationship Id="rId10" Type="http://schemas.openxmlformats.org/officeDocument/2006/relationships/tags" Target="../tags/tag85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94.xml"/><Relationship Id="rId8" Type="http://schemas.openxmlformats.org/officeDocument/2006/relationships/tags" Target="../tags/tag93.xml"/><Relationship Id="rId7" Type="http://schemas.openxmlformats.org/officeDocument/2006/relationships/tags" Target="../tags/tag92.xml"/><Relationship Id="rId6" Type="http://schemas.openxmlformats.org/officeDocument/2006/relationships/tags" Target="../tags/tag91.xml"/><Relationship Id="rId5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1" Type="http://schemas.openxmlformats.org/officeDocument/2006/relationships/tags" Target="../tags/tag96.xml"/><Relationship Id="rId10" Type="http://schemas.openxmlformats.org/officeDocument/2006/relationships/tags" Target="../tags/tag95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image" Target="file:///C:\Users\1V994W2\PycharmProjects\PPT_Background_Generation/pic_temp/1_pic_quater_left_down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99.xml"/><Relationship Id="rId5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4" Type="http://schemas.openxmlformats.org/officeDocument/2006/relationships/tags" Target="../tags/tag105.xml"/><Relationship Id="rId13" Type="http://schemas.openxmlformats.org/officeDocument/2006/relationships/tags" Target="../tags/tag104.xml"/><Relationship Id="rId12" Type="http://schemas.openxmlformats.org/officeDocument/2006/relationships/tags" Target="../tags/tag103.xml"/><Relationship Id="rId11" Type="http://schemas.openxmlformats.org/officeDocument/2006/relationships/tags" Target="../tags/tag102.xml"/><Relationship Id="rId10" Type="http://schemas.openxmlformats.org/officeDocument/2006/relationships/tags" Target="../tags/tag10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09.xml"/><Relationship Id="rId8" Type="http://schemas.openxmlformats.org/officeDocument/2006/relationships/image" Target="file:///C:\Users\1V994W2\PycharmProjects\PPT_Background_Generation/pic_temp/1_pic_quater_left_down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08.xml"/><Relationship Id="rId5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4" Type="http://schemas.openxmlformats.org/officeDocument/2006/relationships/tags" Target="../tags/tag114.xml"/><Relationship Id="rId13" Type="http://schemas.openxmlformats.org/officeDocument/2006/relationships/tags" Target="../tags/tag113.xml"/><Relationship Id="rId12" Type="http://schemas.openxmlformats.org/officeDocument/2006/relationships/tags" Target="../tags/tag112.xml"/><Relationship Id="rId11" Type="http://schemas.openxmlformats.org/officeDocument/2006/relationships/tags" Target="../tags/tag111.xml"/><Relationship Id="rId10" Type="http://schemas.openxmlformats.org/officeDocument/2006/relationships/tags" Target="../tags/tag110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18.xml"/><Relationship Id="rId8" Type="http://schemas.openxmlformats.org/officeDocument/2006/relationships/image" Target="file:///C:\Users\1V994W2\PycharmProjects\PPT_Background_Generation/pic_temp/1_pic_quater_left_down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17.xml"/><Relationship Id="rId5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6" Type="http://schemas.openxmlformats.org/officeDocument/2006/relationships/tags" Target="../tags/tag125.xml"/><Relationship Id="rId15" Type="http://schemas.openxmlformats.org/officeDocument/2006/relationships/tags" Target="../tags/tag124.xml"/><Relationship Id="rId14" Type="http://schemas.openxmlformats.org/officeDocument/2006/relationships/tags" Target="../tags/tag123.xml"/><Relationship Id="rId13" Type="http://schemas.openxmlformats.org/officeDocument/2006/relationships/tags" Target="../tags/tag122.xml"/><Relationship Id="rId12" Type="http://schemas.openxmlformats.org/officeDocument/2006/relationships/tags" Target="../tags/tag121.xml"/><Relationship Id="rId11" Type="http://schemas.openxmlformats.org/officeDocument/2006/relationships/tags" Target="../tags/tag120.xml"/><Relationship Id="rId10" Type="http://schemas.openxmlformats.org/officeDocument/2006/relationships/tags" Target="../tags/tag119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29.xml"/><Relationship Id="rId8" Type="http://schemas.openxmlformats.org/officeDocument/2006/relationships/image" Target="file:///C:\Users\1V994W2\PycharmProjects\PPT_Background_Generation/pic_temp/1_pic_quater_left_down.png" TargetMode="External"/><Relationship Id="rId7" Type="http://schemas.openxmlformats.org/officeDocument/2006/relationships/image" Target="../media/image3.png"/><Relationship Id="rId6" Type="http://schemas.openxmlformats.org/officeDocument/2006/relationships/tags" Target="../tags/tag128.xml"/><Relationship Id="rId5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image" Target="../media/image2.png"/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3" Type="http://schemas.openxmlformats.org/officeDocument/2006/relationships/tags" Target="../tags/tag133.xml"/><Relationship Id="rId12" Type="http://schemas.openxmlformats.org/officeDocument/2006/relationships/tags" Target="../tags/tag132.xml"/><Relationship Id="rId11" Type="http://schemas.openxmlformats.org/officeDocument/2006/relationships/tags" Target="../tags/tag131.xml"/><Relationship Id="rId10" Type="http://schemas.openxmlformats.org/officeDocument/2006/relationships/tags" Target="../tags/tag130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tags" Target="../tags/tag9.xml"/><Relationship Id="rId7" Type="http://schemas.openxmlformats.org/officeDocument/2006/relationships/image" Target="file:///C:\Users\1V994W2\PycharmProjects\PPT_Background_Generation/pic_temp/1_pic_quater_left_down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8.xml"/><Relationship Id="rId4" Type="http://schemas.openxmlformats.org/officeDocument/2006/relationships/image" Target="file:///C:\Users\1V994W2\PycharmProjects\PPT_Background_Generation/pic_temp/0_pic_quater_right_down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7.xml"/><Relationship Id="rId12" Type="http://schemas.openxmlformats.org/officeDocument/2006/relationships/tags" Target="../tags/tag13.xml"/><Relationship Id="rId11" Type="http://schemas.openxmlformats.org/officeDocument/2006/relationships/tags" Target="../tags/tag12.xml"/><Relationship Id="rId10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image" Target="file:///C:\Users\1V994W2\PycharmProjects\PPT_Background_Generation/pic_temp/pic_half_right.png" TargetMode="External"/><Relationship Id="rId3" Type="http://schemas.openxmlformats.org/officeDocument/2006/relationships/image" Target="../media/image4.png"/><Relationship Id="rId2" Type="http://schemas.openxmlformats.org/officeDocument/2006/relationships/tags" Target="../tags/tag14.xml"/><Relationship Id="rId10" Type="http://schemas.openxmlformats.org/officeDocument/2006/relationships/tags" Target="../tags/tag20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8" Type="http://schemas.openxmlformats.org/officeDocument/2006/relationships/tags" Target="../tags/tag23.xml"/><Relationship Id="rId7" Type="http://schemas.openxmlformats.org/officeDocument/2006/relationships/image" Target="file:///C:\Users\1V994W2\PycharmProjects\PPT_Background_Generation/pic_temp/1_pic_quater_left_down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22.xml"/><Relationship Id="rId4" Type="http://schemas.openxmlformats.org/officeDocument/2006/relationships/image" Target="file:///C:\Users\1V994W2\PycharmProjects\PPT_Background_Generation/pic_temp/0_pic_quater_right_down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21.xml"/><Relationship Id="rId13" Type="http://schemas.openxmlformats.org/officeDocument/2006/relationships/tags" Target="../tags/tag28.xml"/><Relationship Id="rId12" Type="http://schemas.openxmlformats.org/officeDocument/2006/relationships/tags" Target="../tags/tag27.xml"/><Relationship Id="rId11" Type="http://schemas.openxmlformats.org/officeDocument/2006/relationships/tags" Target="../tags/tag26.xml"/><Relationship Id="rId10" Type="http://schemas.openxmlformats.org/officeDocument/2006/relationships/tags" Target="../tags/tag25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2.xml"/><Relationship Id="rId8" Type="http://schemas.openxmlformats.org/officeDocument/2006/relationships/tags" Target="../tags/tag31.xml"/><Relationship Id="rId7" Type="http://schemas.openxmlformats.org/officeDocument/2006/relationships/image" Target="file:///C:\Users\1V994W2\PycharmProjects\PPT_Background_Generation/pic_temp/1_pic_quater_left_down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30.xml"/><Relationship Id="rId4" Type="http://schemas.openxmlformats.org/officeDocument/2006/relationships/image" Target="file:///C:\Users\1V994W2\PycharmProjects\PPT_Background_Generation/pic_temp/0_pic_quater_right_down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29.xml"/><Relationship Id="rId15" Type="http://schemas.openxmlformats.org/officeDocument/2006/relationships/tags" Target="../tags/tag38.xml"/><Relationship Id="rId14" Type="http://schemas.openxmlformats.org/officeDocument/2006/relationships/tags" Target="../tags/tag37.xml"/><Relationship Id="rId13" Type="http://schemas.openxmlformats.org/officeDocument/2006/relationships/tags" Target="../tags/tag36.xml"/><Relationship Id="rId12" Type="http://schemas.openxmlformats.org/officeDocument/2006/relationships/tags" Target="../tags/tag35.xml"/><Relationship Id="rId11" Type="http://schemas.openxmlformats.org/officeDocument/2006/relationships/tags" Target="../tags/tag34.xml"/><Relationship Id="rId10" Type="http://schemas.openxmlformats.org/officeDocument/2006/relationships/tags" Target="../tags/tag3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44.xml"/><Relationship Id="rId8" Type="http://schemas.openxmlformats.org/officeDocument/2006/relationships/tags" Target="../tags/tag43.xml"/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image" Target="file:///C:\Users\1V994W2\Documents\Tencent%20Files\574576071\FileRecv\&#25340;&#35013;&#32032;&#26448;\&#31616;&#32422;&#28385;&#29256;-60\\50\subject_holdleft_122,149,168_0_staid_full_0.png" TargetMode="External"/><Relationship Id="rId3" Type="http://schemas.openxmlformats.org/officeDocument/2006/relationships/image" Target="../media/image5.png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51.xml"/><Relationship Id="rId8" Type="http://schemas.openxmlformats.org/officeDocument/2006/relationships/tags" Target="../tags/tag50.xml"/><Relationship Id="rId7" Type="http://schemas.openxmlformats.org/officeDocument/2006/relationships/image" Target="file:///C:\Users\1V994W2\PycharmProjects\PPT_Background_Generation/pic_temp/1_pic_quater_left_down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49.xml"/><Relationship Id="rId4" Type="http://schemas.openxmlformats.org/officeDocument/2006/relationships/image" Target="file:///C:\Users\1V994W2\PycharmProjects\PPT_Background_Generation/pic_temp/0_pic_quater_right_down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48.xml"/><Relationship Id="rId13" Type="http://schemas.openxmlformats.org/officeDocument/2006/relationships/tags" Target="../tags/tag55.xml"/><Relationship Id="rId12" Type="http://schemas.openxmlformats.org/officeDocument/2006/relationships/tags" Target="../tags/tag54.xml"/><Relationship Id="rId11" Type="http://schemas.openxmlformats.org/officeDocument/2006/relationships/tags" Target="../tags/tag53.xml"/><Relationship Id="rId10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59.xml"/><Relationship Id="rId8" Type="http://schemas.openxmlformats.org/officeDocument/2006/relationships/tags" Target="../tags/tag58.xml"/><Relationship Id="rId7" Type="http://schemas.openxmlformats.org/officeDocument/2006/relationships/image" Target="file:///C:\Users\1V994W2\PycharmProjects\PPT_Background_Generation/pic_temp/1_pic_quater_left_down.png" TargetMode="External"/><Relationship Id="rId6" Type="http://schemas.openxmlformats.org/officeDocument/2006/relationships/image" Target="../media/image3.png"/><Relationship Id="rId5" Type="http://schemas.openxmlformats.org/officeDocument/2006/relationships/tags" Target="../tags/tag57.xml"/><Relationship Id="rId4" Type="http://schemas.openxmlformats.org/officeDocument/2006/relationships/image" Target="file:///C:\Users\1V994W2\PycharmProjects\PPT_Background_Generation/pic_temp/0_pic_quater_right_down.png" TargetMode="External"/><Relationship Id="rId3" Type="http://schemas.openxmlformats.org/officeDocument/2006/relationships/image" Target="../media/image2.png"/><Relationship Id="rId2" Type="http://schemas.openxmlformats.org/officeDocument/2006/relationships/tags" Target="../tags/tag56.xml"/><Relationship Id="rId12" Type="http://schemas.openxmlformats.org/officeDocument/2006/relationships/tags" Target="../tags/tag62.xml"/><Relationship Id="rId11" Type="http://schemas.openxmlformats.org/officeDocument/2006/relationships/tags" Target="../tags/tag61.xml"/><Relationship Id="rId10" Type="http://schemas.openxmlformats.org/officeDocument/2006/relationships/tags" Target="../tags/tag60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idx="13" hasCustomPrompt="1"/>
            <p:custDataLst>
              <p:tags r:id="rId8"/>
            </p:custDataLst>
          </p:nvPr>
        </p:nvSpPr>
        <p:spPr>
          <a:xfrm>
            <a:off x="1624084" y="2323647"/>
            <a:ext cx="6665030" cy="1398905"/>
          </a:xfrm>
        </p:spPr>
        <p:txBody>
          <a:bodyPr vert="horz" wrap="square" lIns="90170" tIns="46990" rIns="90170" bIns="46990" rtlCol="0" anchor="b" anchorCtr="0">
            <a:normAutofit/>
          </a:bodyPr>
          <a:lstStyle>
            <a:lvl1pPr algn="ctr">
              <a:defRPr lang="zh-CN" altLang="en-US" sz="7200" b="0" spc="7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 algn="dist"/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4" hasCustomPrompt="1"/>
            <p:custDataLst>
              <p:tags r:id="rId9"/>
            </p:custDataLst>
          </p:nvPr>
        </p:nvSpPr>
        <p:spPr>
          <a:xfrm>
            <a:off x="1623450" y="3919724"/>
            <a:ext cx="6665029" cy="448945"/>
          </a:xfrm>
        </p:spPr>
        <p:txBody>
          <a:bodyPr vert="horz" wrap="square" lIns="90170" tIns="46990" rIns="90170" bIns="46990" rtlCol="0" anchor="t" anchorCtr="0">
            <a:normAutofit/>
          </a:bodyPr>
          <a:lstStyle>
            <a:lvl1pPr algn="ctr">
              <a:defRPr lang="zh-CN" altLang="en-US" sz="200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0" lvl="0" indent="0" algn="dist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zh-CN" altLang="en-US" dirty="0"/>
              <a:t>单击此处编辑副标题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485136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485136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69930" y="952508"/>
            <a:ext cx="10852237" cy="5388907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idx="13" hasCustomPrompt="1"/>
            <p:custDataLst>
              <p:tags r:id="rId8"/>
            </p:custDataLst>
          </p:nvPr>
        </p:nvSpPr>
        <p:spPr>
          <a:xfrm>
            <a:off x="1623600" y="3204593"/>
            <a:ext cx="5365750" cy="1398905"/>
          </a:xfrm>
        </p:spPr>
        <p:txBody>
          <a:bodyPr vert="horz" wrap="square" lIns="90170" tIns="46990" rIns="90170" bIns="46990" rtlCol="0" anchor="t" anchorCtr="0">
            <a:normAutofit/>
          </a:bodyPr>
          <a:lstStyle>
            <a:lvl1pPr>
              <a:defRPr lang="zh-CN" altLang="en-US" sz="8000" b="0" spc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 algn="dist"/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1623600" y="2325600"/>
            <a:ext cx="5364480" cy="552354"/>
          </a:xfrm>
        </p:spPr>
        <p:txBody>
          <a:bodyPr vert="horz" wrap="square" lIns="90170" tIns="46990" rIns="90170" bIns="46990" rtlCol="0" anchor="b" anchorCtr="0">
            <a:normAutofit/>
          </a:bodyPr>
          <a:lstStyle>
            <a:lvl1pPr>
              <a:defRPr lang="zh-CN" altLang="en-US" sz="200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marL="0" lvl="0" indent="0" algn="dist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485136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48513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/>
          <p:nvPr userDrawn="1">
            <p:custDataLst>
              <p:tags r:id="rId3"/>
            </p:custDataLst>
          </p:nvPr>
        </p:nvPicPr>
        <p:blipFill>
          <a:blip r:embed="rId4" r:link="rId5" cstate="email"/>
          <a:stretch>
            <a:fillRect/>
          </a:stretch>
        </p:blipFill>
        <p:spPr>
          <a:xfrm>
            <a:off x="0" y="0"/>
            <a:ext cx="720090" cy="485136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email"/>
          <a:stretch>
            <a:fillRect/>
          </a:stretch>
        </p:blipFill>
        <p:spPr>
          <a:xfrm>
            <a:off x="11471910" y="0"/>
            <a:ext cx="720090" cy="48513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281600" y="1249200"/>
            <a:ext cx="9626400" cy="723600"/>
          </a:xfrm>
        </p:spPr>
        <p:txBody>
          <a:bodyPr wrap="square" anchor="ctr">
            <a:normAutofit/>
          </a:bodyPr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1281113" y="2163600"/>
            <a:ext cx="9626600" cy="3445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4603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/>
          <p:nvPr userDrawn="1">
            <p:custDataLst>
              <p:tags r:id="rId3"/>
            </p:custDataLst>
          </p:nvPr>
        </p:nvPicPr>
        <p:blipFill>
          <a:blip r:embed="rId4" r:link="rId5" cstate="email"/>
          <a:stretch>
            <a:fillRect/>
          </a:stretch>
        </p:blipFill>
        <p:spPr>
          <a:xfrm>
            <a:off x="11471910" y="0"/>
            <a:ext cx="720090" cy="48513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83200" y="770400"/>
            <a:ext cx="3960000" cy="882000"/>
          </a:xfrm>
        </p:spPr>
        <p:txBody>
          <a:bodyPr wrap="square" anchor="ctr" anchorCtr="0">
            <a:normAutofit/>
          </a:bodyPr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586800" y="1764000"/>
            <a:ext cx="3956400" cy="4093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5101200" y="769938"/>
            <a:ext cx="6480000" cy="5087937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333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/>
          <p:nvPr userDrawn="1">
            <p:custDataLst>
              <p:tags r:id="rId3"/>
            </p:custDataLst>
          </p:nvPr>
        </p:nvPicPr>
        <p:blipFill>
          <a:blip r:embed="rId4" r:link="rId5" cstate="email"/>
          <a:stretch>
            <a:fillRect/>
          </a:stretch>
        </p:blipFill>
        <p:spPr>
          <a:xfrm>
            <a:off x="0" y="0"/>
            <a:ext cx="720090" cy="485136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email"/>
          <a:stretch>
            <a:fillRect/>
          </a:stretch>
        </p:blipFill>
        <p:spPr>
          <a:xfrm>
            <a:off x="11471910" y="0"/>
            <a:ext cx="720090" cy="48513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12000" y="781200"/>
            <a:ext cx="10976400" cy="626400"/>
          </a:xfrm>
        </p:spPr>
        <p:txBody>
          <a:bodyPr wrap="square" anchor="ctr">
            <a:normAutofit/>
          </a:bodyPr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612000" y="1659600"/>
            <a:ext cx="10975975" cy="828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12775" y="2808000"/>
            <a:ext cx="10965600" cy="343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5028971"/>
            <a:ext cx="12192000" cy="1829029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/>
          <p:nvPr userDrawn="1">
            <p:custDataLst>
              <p:tags r:id="rId3"/>
            </p:custDataLst>
          </p:nvPr>
        </p:nvPicPr>
        <p:blipFill>
          <a:blip r:embed="rId4" r:link="rId5" cstate="email"/>
          <a:stretch>
            <a:fillRect/>
          </a:stretch>
        </p:blipFill>
        <p:spPr>
          <a:xfrm>
            <a:off x="0" y="0"/>
            <a:ext cx="720090" cy="485136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email"/>
          <a:stretch>
            <a:fillRect/>
          </a:stretch>
        </p:blipFill>
        <p:spPr>
          <a:xfrm>
            <a:off x="11471910" y="0"/>
            <a:ext cx="720090" cy="48513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04800" y="669600"/>
            <a:ext cx="10976400" cy="565200"/>
          </a:xfrm>
        </p:spPr>
        <p:txBody>
          <a:bodyPr wrap="square" anchor="ctr" anchorCtr="0">
            <a:normAutofit/>
          </a:bodyPr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604837" y="1681200"/>
            <a:ext cx="10990800" cy="321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4"/>
            </p:custDataLst>
          </p:nvPr>
        </p:nvSpPr>
        <p:spPr>
          <a:xfrm>
            <a:off x="594000" y="5180400"/>
            <a:ext cx="11001600" cy="10116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/>
          <p:nvPr userDrawn="1">
            <p:custDataLst>
              <p:tags r:id="rId3"/>
            </p:custDataLst>
          </p:nvPr>
        </p:nvPicPr>
        <p:blipFill>
          <a:blip r:embed="rId4" r:link="rId5" cstate="email"/>
          <a:stretch>
            <a:fillRect/>
          </a:stretch>
        </p:blipFill>
        <p:spPr>
          <a:xfrm>
            <a:off x="11471910" y="6372864"/>
            <a:ext cx="720090" cy="485136"/>
          </a:xfrm>
          <a:prstGeom prst="rect">
            <a:avLst/>
          </a:prstGeom>
        </p:spPr>
      </p:pic>
      <p:pic>
        <p:nvPicPr>
          <p:cNvPr id="10" name="图片 9"/>
          <p:cNvPicPr/>
          <p:nvPr userDrawn="1">
            <p:custDataLst>
              <p:tags r:id="rId6"/>
            </p:custDataLst>
          </p:nvPr>
        </p:nvPicPr>
        <p:blipFill>
          <a:blip r:embed="rId7" r:link="rId8" cstate="email"/>
          <a:stretch>
            <a:fillRect/>
          </a:stretch>
        </p:blipFill>
        <p:spPr>
          <a:xfrm>
            <a:off x="0" y="6372864"/>
            <a:ext cx="720090" cy="48513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79600" y="237600"/>
            <a:ext cx="11037600" cy="441964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579600" y="1663200"/>
            <a:ext cx="53424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242400" y="1663200"/>
            <a:ext cx="53676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5"/>
            </p:custDataLst>
          </p:nvPr>
        </p:nvSpPr>
        <p:spPr>
          <a:xfrm>
            <a:off x="572400" y="4816800"/>
            <a:ext cx="53424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6"/>
            </p:custDataLst>
          </p:nvPr>
        </p:nvSpPr>
        <p:spPr>
          <a:xfrm>
            <a:off x="6253200" y="4813200"/>
            <a:ext cx="53676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3691"/>
            <a:ext cx="12192000" cy="4950618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/>
          <p:nvPr userDrawn="1">
            <p:custDataLst>
              <p:tags r:id="rId3"/>
            </p:custDataLst>
          </p:nvPr>
        </p:nvPicPr>
        <p:blipFill>
          <a:blip r:embed="rId4" r:link="rId5" cstate="email"/>
          <a:stretch>
            <a:fillRect/>
          </a:stretch>
        </p:blipFill>
        <p:spPr>
          <a:xfrm>
            <a:off x="10571797" y="5766444"/>
            <a:ext cx="1620202" cy="1091556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6"/>
            </p:custDataLst>
          </p:nvPr>
        </p:nvPicPr>
        <p:blipFill>
          <a:blip r:embed="rId7" r:link="rId8" cstate="email"/>
          <a:stretch>
            <a:fillRect/>
          </a:stretch>
        </p:blipFill>
        <p:spPr>
          <a:xfrm>
            <a:off x="0" y="5766444"/>
            <a:ext cx="1620202" cy="109155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522800" y="1339200"/>
            <a:ext cx="9144000" cy="2386800"/>
          </a:xfrm>
        </p:spPr>
        <p:txBody>
          <a:bodyPr wrap="square" anchor="b">
            <a:normAutofit/>
          </a:bodyPr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1522413" y="3862800"/>
            <a:ext cx="9144000" cy="1656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485136"/>
          </a:xfrm>
          <a:prstGeom prst="rect">
            <a:avLst/>
          </a:prstGeom>
        </p:spPr>
      </p:pic>
      <p:pic>
        <p:nvPicPr>
          <p:cNvPr id="7" name="图片 6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48513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8579555" y="1397000"/>
            <a:ext cx="3612445" cy="4064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/>
          <p:cNvCxnSpPr/>
          <p:nvPr userDrawn="1">
            <p:custDataLst>
              <p:tags r:id="rId8"/>
            </p:custDataLst>
          </p:nvPr>
        </p:nvCxnSpPr>
        <p:spPr>
          <a:xfrm>
            <a:off x="4593590" y="3980815"/>
            <a:ext cx="1960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副标题 1"/>
          <p:cNvSpPr>
            <a:spLocks noGrp="1"/>
          </p:cNvSpPr>
          <p:nvPr>
            <p:ph type="subTitle" idx="13" hasCustomPrompt="1"/>
            <p:custDataLst>
              <p:tags r:id="rId9"/>
            </p:custDataLst>
          </p:nvPr>
        </p:nvSpPr>
        <p:spPr>
          <a:xfrm>
            <a:off x="2820670" y="4074995"/>
            <a:ext cx="5767705" cy="461010"/>
          </a:xfrm>
        </p:spPr>
        <p:txBody>
          <a:bodyPr vert="horz" wrap="square" lIns="90170" tIns="46990" rIns="90170" bIns="46990" rtlCol="0" anchor="t" anchorCtr="0">
            <a:normAutofit/>
          </a:bodyPr>
          <a:lstStyle>
            <a:lvl1pPr>
              <a:defRPr kumimoji="0" lang="zh-CN" altLang="en-US" b="0" i="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ctrTitle" idx="14" hasCustomPrompt="1"/>
            <p:custDataLst>
              <p:tags r:id="rId10"/>
            </p:custDataLst>
          </p:nvPr>
        </p:nvSpPr>
        <p:spPr>
          <a:xfrm>
            <a:off x="2842579" y="3059832"/>
            <a:ext cx="5767705" cy="835660"/>
          </a:xfrm>
        </p:spPr>
        <p:txBody>
          <a:bodyPr vert="horz" wrap="square" lIns="90170" tIns="46990" rIns="90170" bIns="46990" rtlCol="0" anchor="b" anchorCtr="0">
            <a:normAutofit/>
          </a:bodyPr>
          <a:lstStyle>
            <a:lvl1pPr>
              <a:defRPr kumimoji="0" lang="zh-CN" altLang="en-US" sz="4400" b="0" i="0" spc="50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marR="0" lvl="0" indent="0" algn="ctr"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485136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48513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238877" y="952508"/>
            <a:ext cx="5283242" cy="5388907"/>
          </a:xfrm>
        </p:spPr>
        <p:txBody>
          <a:bodyPr wrap="square"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485136"/>
          </a:xfrm>
          <a:prstGeom prst="rect">
            <a:avLst/>
          </a:prstGeom>
        </p:spPr>
      </p:pic>
      <p:pic>
        <p:nvPicPr>
          <p:cNvPr id="10" name="图片 9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48513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9"/>
            </p:custDataLst>
          </p:nvPr>
        </p:nvSpPr>
        <p:spPr>
          <a:xfrm>
            <a:off x="669930" y="952508"/>
            <a:ext cx="5283242" cy="381003"/>
          </a:xfrm>
        </p:spPr>
        <p:txBody>
          <a:bodyPr wrap="square" lIns="90170" tIns="46990" rIns="90170" bIns="46990" anchor="ctr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1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2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7498080" y="2194560"/>
            <a:ext cx="4389120" cy="2468880"/>
          </a:xfrm>
          <a:prstGeom prst="rect">
            <a:avLst/>
          </a:prstGeom>
        </p:spPr>
      </p:pic>
      <p:sp>
        <p:nvSpPr>
          <p:cNvPr id="6" name="矩形 5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731520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485136"/>
          </a:xfrm>
          <a:prstGeom prst="rect">
            <a:avLst/>
          </a:prstGeom>
        </p:spPr>
      </p:pic>
      <p:pic>
        <p:nvPicPr>
          <p:cNvPr id="8" name="图片 7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48513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0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>
            <p:custDataLst>
              <p:tags r:id="rId2"/>
            </p:custDataLst>
          </p:nvPr>
        </p:nvPicPr>
        <p:blipFill>
          <a:blip r:embed="rId3" r:link="rId4" cstate="email"/>
          <a:stretch>
            <a:fillRect/>
          </a:stretch>
        </p:blipFill>
        <p:spPr>
          <a:xfrm>
            <a:off x="0" y="0"/>
            <a:ext cx="720090" cy="485136"/>
          </a:xfrm>
          <a:prstGeom prst="rect">
            <a:avLst/>
          </a:prstGeom>
        </p:spPr>
      </p:pic>
      <p:pic>
        <p:nvPicPr>
          <p:cNvPr id="7" name="图片 6"/>
          <p:cNvPicPr/>
          <p:nvPr userDrawn="1">
            <p:custDataLst>
              <p:tags r:id="rId5"/>
            </p:custDataLst>
          </p:nvPr>
        </p:nvPicPr>
        <p:blipFill>
          <a:blip r:embed="rId6" r:link="rId7" cstate="email"/>
          <a:stretch>
            <a:fillRect/>
          </a:stretch>
        </p:blipFill>
        <p:spPr>
          <a:xfrm>
            <a:off x="11471910" y="0"/>
            <a:ext cx="720090" cy="485136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8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9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wrap="square">
            <a:normAutofit/>
          </a:bodyPr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39.xml"/><Relationship Id="rId23" Type="http://schemas.openxmlformats.org/officeDocument/2006/relationships/tags" Target="../tags/tag138.xml"/><Relationship Id="rId22" Type="http://schemas.openxmlformats.org/officeDocument/2006/relationships/tags" Target="../tags/tag137.xml"/><Relationship Id="rId21" Type="http://schemas.openxmlformats.org/officeDocument/2006/relationships/tags" Target="../tags/tag136.xml"/><Relationship Id="rId20" Type="http://schemas.openxmlformats.org/officeDocument/2006/relationships/tags" Target="../tags/tag135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34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1.xml"/><Relationship Id="rId1" Type="http://schemas.openxmlformats.org/officeDocument/2006/relationships/tags" Target="../tags/tag14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55.xml"/><Relationship Id="rId1" Type="http://schemas.openxmlformats.org/officeDocument/2006/relationships/tags" Target="../tags/tag15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 idx="13"/>
            <p:custDataLst>
              <p:tags r:id="rId1"/>
            </p:custDataLst>
          </p:nvPr>
        </p:nvSpPr>
        <p:spPr>
          <a:xfrm>
            <a:off x="2004695" y="1159510"/>
            <a:ext cx="5824855" cy="1398905"/>
          </a:xfrm>
          <a:noFill/>
        </p:spPr>
        <p:txBody>
          <a:bodyPr vert="horz" wrap="square" lIns="0" tIns="0" rIns="0" bIns="0" rtlCol="0" anchor="b" anchorCtr="0">
            <a:normAutofit/>
          </a:bodyPr>
          <a:lstStyle/>
          <a:p>
            <a:pPr algn="l"/>
            <a:r>
              <a:rPr sz="8000" b="1">
                <a:solidFill>
                  <a:srgbClr val="FF0000"/>
                </a:solidFill>
                <a:sym typeface="+mn-ea"/>
              </a:rPr>
              <a:t>慢</a:t>
            </a:r>
            <a:r>
              <a:rPr lang="en-US" altLang="zh-CN" sz="8000" b="1">
                <a:solidFill>
                  <a:srgbClr val="FF0000"/>
                </a:solidFill>
                <a:sym typeface="+mn-ea"/>
              </a:rPr>
              <a:t>   </a:t>
            </a:r>
            <a:r>
              <a:rPr sz="8000" b="1">
                <a:solidFill>
                  <a:srgbClr val="FF0000"/>
                </a:solidFill>
                <a:sym typeface="+mn-ea"/>
              </a:rPr>
              <a:t>性</a:t>
            </a:r>
            <a:r>
              <a:rPr lang="en-US" altLang="zh-CN" sz="8000" b="1">
                <a:solidFill>
                  <a:srgbClr val="FF0000"/>
                </a:solidFill>
                <a:sym typeface="+mn-ea"/>
              </a:rPr>
              <a:t>   </a:t>
            </a:r>
            <a:r>
              <a:rPr sz="8000" b="1">
                <a:solidFill>
                  <a:srgbClr val="FF0000"/>
                </a:solidFill>
                <a:sym typeface="+mn-ea"/>
              </a:rPr>
              <a:t>病</a:t>
            </a:r>
            <a:endParaRPr lang="zh-CN" altLang="en-US" sz="8000" dirty="0"/>
          </a:p>
        </p:txBody>
      </p:sp>
      <p:sp>
        <p:nvSpPr>
          <p:cNvPr id="2" name="文本框 1"/>
          <p:cNvSpPr txBox="1"/>
          <p:nvPr/>
        </p:nvSpPr>
        <p:spPr>
          <a:xfrm>
            <a:off x="967105" y="2999740"/>
            <a:ext cx="7900035" cy="21583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rgbClr val="00B0F0"/>
                </a:solidFill>
                <a:sym typeface="+mn-ea"/>
              </a:rPr>
              <a:t>慢性病全称是慢性非传染性疾病，不是特指某种疾病，而是对一类起病隐匿，病程长且病情迁延不愈，缺乏确切的传染性生物病因证据，病因复杂，且有些尚未完全被确认的疾病的概括性总称。</a:t>
            </a:r>
            <a:endParaRPr lang="zh-CN" altLang="en-US" sz="2800">
              <a:solidFill>
                <a:srgbClr val="00B0F0"/>
              </a:solidFill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734703"/>
            <a:ext cx="10852237" cy="5388907"/>
          </a:xfrm>
        </p:spPr>
        <p:txBody>
          <a:bodyPr>
            <a:normAutofit fontScale="90000" lnSpcReduction="10000"/>
          </a:bodyPr>
          <a:p>
            <a:pPr>
              <a:lnSpc>
                <a:spcPct val="160000"/>
              </a:lnSpc>
            </a:pPr>
            <a:r>
              <a:rPr lang="zh-CN" altLang="en-US"/>
              <a:t>　　</a:t>
            </a:r>
            <a:r>
              <a:rPr lang="zh-CN" altLang="en-US" sz="2000"/>
              <a:t>实际上，每个系统都有最长的承受期限，比如肠胃功能可以有12年，免疫系统最长承受期限是20年。如果在初期一两年出现不良现象，人体一般不会有特别的症状表现，即处在潜伏期，直到病重症状才被发现，但是那时患者往往要付出较大的治疗代价。但是，如果人体的八大系统已经病变到第五个系统还没有进行护理，八大系统将全面出现病变症状，所以提前护理十分重要。根据人体慢性病的发病顺序知道，消化系统是人体的第一系统，有且只有当消化系统出现病变时，才会引发其他系统的病变；病变从低级到高级，从简单到复杂，从单一病种到多样病种，从一系统到多系统，逐步形成复杂的慢性疾病。消化系统的代表器官是胃和肠，人体八大系统慢性疾病的发病顺序以此简称为“肠胃中心论”，即慢性病是以肠胃为中心，逐步形成并扩散到各个系统的，当其他系统出现病变时，肠胃是首先进入疾病状态或发生病变的。</a:t>
            </a:r>
            <a:endParaRPr lang="zh-CN" altLang="en-US" sz="2000"/>
          </a:p>
          <a:p>
            <a:pPr>
              <a:lnSpc>
                <a:spcPct val="160000"/>
              </a:lnSpc>
            </a:pPr>
            <a:r>
              <a:rPr lang="zh-CN" altLang="en-US" sz="2000"/>
              <a:t>同时，需要指出的是，八大系统是处于一个动态平衡过程，可以不断地重复“健康—亚健康—疾病—痊愈—健康”的循环。随着患者用药、营养食品的治疗过程，人体各个系统会自动出现调整现象。不可一成不变地对待。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365125"/>
            <a:ext cx="10852150" cy="6071870"/>
          </a:xfrm>
        </p:spPr>
        <p:txBody>
          <a:bodyPr>
            <a:normAutofit fontScale="90000" lnSpcReduction="20000"/>
          </a:bodyPr>
          <a:p>
            <a:r>
              <a:rPr lang="zh-CN" altLang="en-US" sz="2665" b="1">
                <a:solidFill>
                  <a:srgbClr val="FF0000"/>
                </a:solidFill>
              </a:rPr>
              <a:t>六、主要危害</a:t>
            </a:r>
            <a:endParaRPr lang="zh-CN" altLang="en-US" sz="2665" b="1">
              <a:solidFill>
                <a:srgbClr val="FF0000"/>
              </a:solidFill>
            </a:endParaRPr>
          </a:p>
          <a:p>
            <a:r>
              <a:rPr lang="zh-CN" altLang="en-US"/>
              <a:t>慢性病阻碍经济增长，而且会降低国家发展的潜力。对个人而言，慢性病主要造成脑、心、肾等重要脏器的损害，易造成伤残，影响劳动能力和生活质量，且医疗费用极其昂贵，增加社会和家庭的经济负担。同时也给心理上造成一些困扰，表现为：</a:t>
            </a:r>
            <a:endParaRPr lang="zh-CN" altLang="en-US"/>
          </a:p>
          <a:p>
            <a:r>
              <a:rPr lang="zh-CN" altLang="en-US"/>
              <a:t>　</a:t>
            </a:r>
            <a:r>
              <a:rPr lang="zh-CN" altLang="en-US" sz="2220">
                <a:solidFill>
                  <a:srgbClr val="FF0000"/>
                </a:solidFill>
              </a:rPr>
              <a:t>　1、主观感觉异常：</a:t>
            </a:r>
            <a:r>
              <a:rPr lang="zh-CN" altLang="en-US"/>
              <a:t>注意力转向自身健康人精力集中于工作或学习，心理活动经常指向外界客观事物。人患病后，注意力转向自身，感觉异常敏锐，甚至对自己的心跳、呼吸、胃肠蠕动的声音都能听到，心中总想着自己的病，而对其他事物很少关心，这容易被别人误解为自私或冷漠。</a:t>
            </a:r>
            <a:endParaRPr lang="zh-CN" altLang="en-US"/>
          </a:p>
          <a:p>
            <a:r>
              <a:rPr lang="zh-CN" altLang="en-US"/>
              <a:t>　</a:t>
            </a:r>
            <a:r>
              <a:rPr lang="zh-CN" altLang="en-US" sz="2220">
                <a:solidFill>
                  <a:srgbClr val="FF0000"/>
                </a:solidFill>
              </a:rPr>
              <a:t>　2、心境不佳</a:t>
            </a:r>
            <a:r>
              <a:rPr lang="zh-CN" altLang="en-US"/>
              <a:t>：情绪不稳生病属于负性刺激，势必影响病人的情绪，形成不良的心境，容易看什么都不顺眼，好生闲气，好发脾气，给人以不近人情的感觉。病情越重，病程越长，这种异常情绪反应越严重。这种消极情绪，不仅容易被人误解，使人不愿意接近，而且还不利于病体康复。</a:t>
            </a:r>
            <a:endParaRPr lang="zh-CN" altLang="en-US"/>
          </a:p>
          <a:p>
            <a:r>
              <a:rPr lang="zh-CN" altLang="en-US"/>
              <a:t>　　</a:t>
            </a:r>
            <a:r>
              <a:rPr lang="zh-CN" altLang="en-US" sz="2220">
                <a:solidFill>
                  <a:srgbClr val="FF0000"/>
                </a:solidFill>
              </a:rPr>
              <a:t>3、被动依赖，情感脆弱</a:t>
            </a:r>
            <a:r>
              <a:rPr lang="zh-CN" altLang="en-US"/>
              <a:t>：由于不断受到亲人的关怀与照顾，病人会变得被动、依赖性增强，本来自己可以做的事情也不愿意动手；情感变得脆弱，甚至幼稚，像个孩子似的，总希望亲友多照顾、多探视、多关心自己。</a:t>
            </a:r>
            <a:endParaRPr lang="zh-CN" altLang="en-US"/>
          </a:p>
          <a:p>
            <a:r>
              <a:rPr lang="zh-CN" altLang="en-US"/>
              <a:t>　 </a:t>
            </a:r>
            <a:r>
              <a:rPr lang="zh-CN" altLang="en-US" sz="2220">
                <a:solidFill>
                  <a:srgbClr val="FF0000"/>
                </a:solidFill>
              </a:rPr>
              <a:t> 4、多疑、神经过敏：</a:t>
            </a:r>
            <a:r>
              <a:rPr lang="zh-CN" altLang="en-US"/>
              <a:t>病人往往会变得神经过敏，疑虑重重，听人低声谈话，就以为是谈自己的病，对医护人员和亲友的好言相劝也常半信半疑，甚至无端怀疑医护人员给自己开错了药、打错了针。这种异常心理不仅会对医患关系起破坏作用，也不利于病人安心养病。</a:t>
            </a:r>
            <a:endParaRPr lang="zh-CN" altLang="en-US"/>
          </a:p>
          <a:p>
            <a:r>
              <a:rPr lang="zh-CN" altLang="en-US"/>
              <a:t>　  </a:t>
            </a:r>
            <a:r>
              <a:rPr lang="zh-CN" altLang="en-US" sz="2220">
                <a:solidFill>
                  <a:srgbClr val="FF0000"/>
                </a:solidFill>
              </a:rPr>
              <a:t> 5、紧张、焦虑、恐怖：</a:t>
            </a:r>
            <a:r>
              <a:rPr lang="zh-CN" altLang="en-US"/>
              <a:t>许多病人入院后会感到紧张，特别是看到周围的病人死亡时，会产生恐惧心理，怕疼痛、怕开刀、怕变残、怕死亡。这种心理对康复极为不利，会削弱病人的主观能动性，使机体免疫力降低。</a:t>
            </a:r>
            <a:endParaRPr lang="zh-CN" altLang="en-US"/>
          </a:p>
          <a:p>
            <a:r>
              <a:rPr lang="zh-CN" altLang="en-US"/>
              <a:t>医护人员及家属应多安慰、多鼓励、多做过细的思想工作，使病人振作精神，正确对待疾病。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734703"/>
            <a:ext cx="10852237" cy="5388907"/>
          </a:xfrm>
        </p:spPr>
        <p:txBody>
          <a:bodyPr/>
          <a:p>
            <a:pPr>
              <a:lnSpc>
                <a:spcPct val="160000"/>
              </a:lnSpc>
            </a:pPr>
            <a:r>
              <a:rPr lang="zh-CN" altLang="en-US" sz="2400" b="1">
                <a:solidFill>
                  <a:srgbClr val="FF0000"/>
                </a:solidFill>
              </a:rPr>
              <a:t>七、预防</a:t>
            </a:r>
            <a:endParaRPr lang="zh-CN" altLang="en-US" sz="2400" b="1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zh-CN" altLang="en-US" sz="2000">
                <a:solidFill>
                  <a:srgbClr val="00B0F0"/>
                </a:solidFill>
              </a:rPr>
              <a:t>干预活动是预防慢性病最有效的手段</a:t>
            </a:r>
            <a:r>
              <a:rPr lang="zh-CN" altLang="en-US" sz="2000"/>
              <a:t>。预防慢性病是一项全社会的系统工程，需要人们坚持锻炼和合理饮食，选择健康的生活方式。健康的生活方式，就是禁烟、限制摄入过多和盐；限量饮酒；多摄入蔬菜水果；进行适量的体育锻炼；必要的免疫接种，如乙肝疫苗用于的预防，流感疫苗、肺炎疫苗用于预防老慢支、肺心病的反复发作，糖尿病的并发症等等。</a:t>
            </a:r>
            <a:endParaRPr lang="zh-CN" altLang="en-US" sz="2000"/>
          </a:p>
          <a:p>
            <a:pPr>
              <a:lnSpc>
                <a:spcPct val="160000"/>
              </a:lnSpc>
            </a:pPr>
            <a:r>
              <a:rPr lang="zh-CN" altLang="en-US" sz="2000">
                <a:solidFill>
                  <a:srgbClr val="00B0F0"/>
                </a:solidFill>
              </a:rPr>
              <a:t>定期体检：</a:t>
            </a:r>
            <a:r>
              <a:rPr lang="zh-CN" altLang="en-US" sz="2000"/>
              <a:t>要预防慢性病，应该养成定期进行体格检查的习惯。慢性病具有起初临床症状轻、病程长的特点，一部分病人初期难以发觉，往往在出现严重并发症就诊时才发现，这给慢性病的及早控制带来一定困难。因此，有必要进行定期体格检查，以便早期发现，早期治疗，防止病情加重和并发症的发生。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295910"/>
            <a:ext cx="10852150" cy="6359525"/>
          </a:xfrm>
        </p:spPr>
        <p:txBody>
          <a:bodyPr>
            <a:noAutofit/>
          </a:bodyPr>
          <a:p>
            <a:r>
              <a:rPr lang="zh-CN" altLang="en-US" sz="2400">
                <a:solidFill>
                  <a:srgbClr val="FF0000"/>
                </a:solidFill>
              </a:rPr>
              <a:t>中国情况</a:t>
            </a:r>
            <a:endParaRPr lang="zh-CN" altLang="en-US" sz="2400">
              <a:solidFill>
                <a:srgbClr val="FF0000"/>
              </a:solidFill>
            </a:endParaRPr>
          </a:p>
          <a:p>
            <a:r>
              <a:rPr lang="zh-CN" altLang="en-US" sz="1800"/>
              <a:t>2011年7月26日，发布的一份报告称，癌症、糖尿病、心血管疾病、慢性呼吸道疾病等慢性病已成为中国的头号健康威胁，占死亡人数的比例超过80%，占国家疾病总负担的比重达到68.6%。报告指出，中国的慢性病死亡率高于二十国集团的其他主要成员国：死亡率比日本、美国和法国高4到6倍，慢性阻塞性肺部疾病死亡率约为日本的30倍。报告认为，如果不实施有效的防控策略，在未来20年，40岁以上中国人罹患心血管疾病、慢性阻塞性肺部疾病、糖尿病和肺癌的人数将可能增加到现在的两倍甚至三倍。</a:t>
            </a:r>
            <a:endParaRPr lang="zh-CN" altLang="en-US" sz="1800"/>
          </a:p>
          <a:p>
            <a:r>
              <a:rPr lang="zh-CN" altLang="en-US" sz="1800"/>
              <a:t>2012年1月，中国卫生部部长、中科院院士陈竺在“2011中国慢性病防控论坛暨中国健康促进联盟成立大会”表示，中国人慢性病正处于井喷状。</a:t>
            </a:r>
            <a:endParaRPr lang="zh-CN" altLang="en-US" sz="1800"/>
          </a:p>
          <a:p>
            <a:r>
              <a:rPr lang="zh-CN" altLang="en-US" sz="1800"/>
              <a:t>2012年5月21日，卫生部等15部门发布。规划显示，我国慢性病发病人数快速上升，现有确诊患者2.6亿人。我国常见慢性病主要有、糖尿病、恶性肿瘤、慢性呼吸系统疾病等，病程长、流行广、费用贵、致残致死率高。慢性病导致的死亡已经占到我国总死亡人数的85%，导致的疾病负担已占总疾病负担的70%。</a:t>
            </a:r>
            <a:endParaRPr lang="zh-CN" altLang="en-US" sz="1800"/>
          </a:p>
          <a:p>
            <a:r>
              <a:rPr lang="zh-CN" altLang="en-US" sz="1800"/>
              <a:t>2012年7月9日，中国卫生部召开例行新闻发布会，介绍慢性病防治工作进展情况。截至2012年，中国有2.6亿慢性病患者，慢性病导致死亡已经占到中国总死亡的85%。未来20年，中国40岁以上人群中主要慢性病患者人数将增长一到两倍，慢性病导致的负担将增长80%以上。</a:t>
            </a:r>
            <a:endParaRPr lang="zh-CN" altLang="en-US" sz="180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13"/>
            <p:custDataLst>
              <p:tags r:id="rId1"/>
            </p:custDataLst>
          </p:nvPr>
        </p:nvSpPr>
        <p:spPr>
          <a:xfrm>
            <a:off x="2171700" y="2534920"/>
            <a:ext cx="6499225" cy="2240280"/>
          </a:xfrm>
          <a:noFill/>
        </p:spPr>
        <p:txBody>
          <a:bodyPr vert="horz" wrap="square" lIns="0" tIns="0" rIns="0" bIns="0" rtlCol="0" anchor="t" anchorCtr="0">
            <a:norm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谢谢分享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20750" y="782320"/>
            <a:ext cx="10350500" cy="5293360"/>
          </a:xfrm>
        </p:spPr>
        <p:txBody>
          <a:bodyPr/>
          <a:p>
            <a:r>
              <a:rPr lang="zh-CN" altLang="en-US" sz="2400"/>
              <a:t>据2005年10月5日世界卫生组织报告指出，慢性病是世界上最首要的死亡原因，由慢性病造成的死亡约占所有死亡的60％，其中80％发生在低收入和中等收入国家。无论是男性还是女性，慢性病死亡率基本相同。中国卫生部长 2012年1月称，中国人慢性病正处于井喷状态。</a:t>
            </a:r>
            <a:endParaRPr lang="zh-CN" altLang="en-US" sz="2400"/>
          </a:p>
          <a:p>
            <a:r>
              <a:rPr lang="zh-CN" altLang="en-US" sz="3200">
                <a:solidFill>
                  <a:srgbClr val="FF0000"/>
                </a:solidFill>
              </a:rPr>
              <a:t>概述</a:t>
            </a:r>
            <a:endParaRPr lang="zh-CN" altLang="en-US" sz="3200">
              <a:solidFill>
                <a:srgbClr val="FF0000"/>
              </a:solidFill>
            </a:endParaRPr>
          </a:p>
          <a:p>
            <a:r>
              <a:rPr lang="zh-CN" altLang="en-US" sz="2400"/>
              <a:t>慢性病是一种长期存在的疾病状态，表现为逐渐的或进行性的器官功能降低。它的名称叫非传染性疾病，中国卫生部称为慢性非传染性疾病。主要以起病缓、病程长，经常反复发作，治疗效果不显著为特点，有些慢性病几乎不能治愈。主要包括、脑血管疾病、慢性肺部疾患、肝肾疾病等。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669925" y="366395"/>
            <a:ext cx="10852150" cy="6491605"/>
          </a:xfrm>
        </p:spPr>
        <p:txBody>
          <a:bodyPr>
            <a:normAutofit fontScale="90000"/>
          </a:bodyPr>
          <a:p>
            <a:r>
              <a:rPr lang="zh-CN" altLang="en-US" sz="2400" b="1">
                <a:solidFill>
                  <a:srgbClr val="FF0000"/>
                </a:solidFill>
              </a:rPr>
              <a:t>二、 致病因素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/>
              <a:t>现代医学认为，慢性病致病的主要因素有：</a:t>
            </a:r>
            <a:endParaRPr lang="zh-CN" altLang="en-US"/>
          </a:p>
          <a:p>
            <a:r>
              <a:rPr lang="zh-CN" altLang="en-US" sz="2220">
                <a:solidFill>
                  <a:srgbClr val="FF0000"/>
                </a:solidFill>
              </a:rPr>
              <a:t>1、环境因素</a:t>
            </a:r>
            <a:endParaRPr lang="zh-CN" altLang="en-US" sz="2220">
              <a:solidFill>
                <a:srgbClr val="FF0000"/>
              </a:solidFill>
            </a:endParaRPr>
          </a:p>
          <a:p>
            <a:r>
              <a:rPr lang="zh-CN" altLang="en-US"/>
              <a:t>除了生物因素外，同时有物理、化学、社会、经济、文化等因素，亦有自然环境、社会环境和心理环境的因素。</a:t>
            </a:r>
            <a:endParaRPr lang="zh-CN" altLang="en-US"/>
          </a:p>
          <a:p>
            <a:r>
              <a:rPr lang="zh-CN" altLang="en-US" sz="2220">
                <a:solidFill>
                  <a:srgbClr val="FF0000"/>
                </a:solidFill>
              </a:rPr>
              <a:t>2、生活方式</a:t>
            </a:r>
            <a:endParaRPr lang="zh-CN" altLang="en-US" sz="2220">
              <a:solidFill>
                <a:srgbClr val="FF0000"/>
              </a:solidFill>
            </a:endParaRPr>
          </a:p>
          <a:p>
            <a:r>
              <a:rPr lang="zh-CN" altLang="en-US"/>
              <a:t>不良生活方式和习惯是引发慢性病最重要的因素，包括营养、风俗习惯、嗜好（吸烟、饮酒等）、体育锻炼、精神紧张等，而且一种不良习惯对健康有着多种危害，其中，成人吸烟、缺乏体力活动、食用盐及食用油过量等，都是引发、心脏病、恶性肿瘤等慢性病的主要因素。</a:t>
            </a:r>
            <a:endParaRPr lang="zh-CN" altLang="en-US"/>
          </a:p>
          <a:p>
            <a:r>
              <a:rPr lang="zh-CN" altLang="en-US" sz="2220">
                <a:solidFill>
                  <a:srgbClr val="FF0000"/>
                </a:solidFill>
              </a:rPr>
              <a:t>3、遗传因素</a:t>
            </a:r>
            <a:endParaRPr lang="zh-CN" altLang="en-US" sz="2220">
              <a:solidFill>
                <a:srgbClr val="FF0000"/>
              </a:solidFill>
            </a:endParaRPr>
          </a:p>
          <a:p>
            <a:r>
              <a:rPr lang="zh-CN" altLang="en-US"/>
              <a:t>与遗传基因变异有关。</a:t>
            </a:r>
            <a:endParaRPr lang="zh-CN" altLang="en-US"/>
          </a:p>
          <a:p>
            <a:r>
              <a:rPr lang="zh-CN" altLang="en-US" sz="2220">
                <a:solidFill>
                  <a:srgbClr val="FF0000"/>
                </a:solidFill>
              </a:rPr>
              <a:t>4、卫生服务</a:t>
            </a:r>
            <a:endParaRPr lang="zh-CN" altLang="en-US" sz="2220">
              <a:solidFill>
                <a:srgbClr val="FF0000"/>
              </a:solidFill>
            </a:endParaRPr>
          </a:p>
          <a:p>
            <a:r>
              <a:rPr lang="zh-CN" altLang="en-US"/>
              <a:t>社会上医疗卫生的设施和制度及其利用。</a:t>
            </a:r>
            <a:endParaRPr lang="zh-CN" altLang="en-US"/>
          </a:p>
          <a:p>
            <a:r>
              <a:rPr lang="zh-CN" altLang="en-US"/>
              <a:t>这四个因素相互依存、相互影响，通过人口学特征、文化系统、人们的满足感或精神状态、生态平衡及自然资源互相联系起来并保持平衡状态。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669925" y="303530"/>
            <a:ext cx="10852150" cy="6311265"/>
          </a:xfrm>
        </p:spPr>
        <p:txBody>
          <a:bodyPr>
            <a:normAutofit/>
          </a:bodyPr>
          <a:p>
            <a:r>
              <a:rPr lang="zh-CN" altLang="en-US" sz="2665" b="1">
                <a:solidFill>
                  <a:srgbClr val="FF0000"/>
                </a:solidFill>
              </a:rPr>
              <a:t>三、特点</a:t>
            </a:r>
            <a:endParaRPr lang="zh-CN" altLang="en-US" sz="2665" b="1">
              <a:solidFill>
                <a:srgbClr val="FF0000"/>
              </a:solidFill>
            </a:endParaRPr>
          </a:p>
          <a:p>
            <a:r>
              <a:rPr lang="zh-CN" altLang="en-US"/>
              <a:t>慢性病起病缓、病程长，经常反复发作，治疗效果不显著，有些几乎不能治愈。</a:t>
            </a:r>
            <a:endParaRPr lang="zh-CN" altLang="en-US"/>
          </a:p>
          <a:p>
            <a:r>
              <a:rPr lang="zh-CN" altLang="en-US"/>
              <a:t>年龄越大，发生各种慢性病的几率越大。慢性病多发生在中老年，但其病变的积累往往从青少年开始。</a:t>
            </a:r>
            <a:endParaRPr lang="zh-CN" altLang="en-US"/>
          </a:p>
          <a:p>
            <a:r>
              <a:rPr lang="zh-CN" altLang="en-US"/>
              <a:t>与女性相比，男性患心血管病突发事件的可能性大而且早。除少数妇科肿瘤外，多数也是男性高于女性。女性绝经后，心血管病的发病危险迅速上升，并逐渐赶上同年龄段的男性。</a:t>
            </a:r>
            <a:endParaRPr lang="zh-CN" altLang="en-US"/>
          </a:p>
          <a:p>
            <a:r>
              <a:rPr lang="zh-CN" altLang="en-US" sz="2665" b="1">
                <a:solidFill>
                  <a:srgbClr val="FF0000"/>
                </a:solidFill>
              </a:rPr>
              <a:t>四、疾病范围</a:t>
            </a:r>
            <a:r>
              <a:rPr lang="zh-CN" altLang="en-US"/>
              <a:t>：</a:t>
            </a:r>
            <a:endParaRPr lang="zh-CN" altLang="en-US"/>
          </a:p>
          <a:p>
            <a:r>
              <a:rPr lang="zh-CN" altLang="en-US" sz="2000" b="1">
                <a:solidFill>
                  <a:srgbClr val="00B0F0"/>
                </a:solidFill>
              </a:rPr>
              <a:t>内分泌及代谢疾病</a:t>
            </a:r>
            <a:endParaRPr lang="zh-CN" altLang="en-US" sz="2400"/>
          </a:p>
          <a:p>
            <a:r>
              <a:rPr lang="zh-CN" altLang="en-US"/>
              <a:t>甲状腺机能障碍，糖尿病，高血脂症，威尔逊氏，痛风，天疱疮，皮肌炎，泌乳素过高症，</a:t>
            </a:r>
            <a:endParaRPr lang="zh-CN" altLang="en-US"/>
          </a:p>
          <a:p>
            <a:r>
              <a:rPr lang="zh-CN" altLang="en-US" sz="2000" b="1">
                <a:solidFill>
                  <a:srgbClr val="00B0F0"/>
                </a:solidFill>
              </a:rPr>
              <a:t>先天性代谢异常疾病</a:t>
            </a:r>
            <a:endParaRPr lang="zh-CN" altLang="en-US"/>
          </a:p>
          <a:p>
            <a:r>
              <a:rPr lang="zh-CN" altLang="en-US"/>
              <a:t>肾上腺病变引发内分泌障碍，脑下垂体病变引发内分泌障碍，性早熟，副甲状腺机能低下症，性腺低能症(hypogonadism)；</a:t>
            </a:r>
            <a:endParaRPr lang="zh-CN" altLang="en-US"/>
          </a:p>
          <a:p>
            <a:r>
              <a:rPr lang="zh-CN" altLang="en-US" sz="2000" b="1">
                <a:solidFill>
                  <a:srgbClr val="00B0F0"/>
                </a:solidFill>
              </a:rPr>
              <a:t>精神疾病</a:t>
            </a:r>
            <a:endParaRPr lang="zh-CN" altLang="en-US" sz="2665" b="1">
              <a:solidFill>
                <a:srgbClr val="00B0F0"/>
              </a:solidFill>
            </a:endParaRPr>
          </a:p>
          <a:p>
            <a:r>
              <a:rPr lang="zh-CN" altLang="en-US"/>
              <a:t>精神病，神经系统疾病，脑瘤并发神经功能障碍，巴金森氏症，肌僵直萎缩症，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228600"/>
            <a:ext cx="10852150" cy="6629400"/>
          </a:xfrm>
        </p:spPr>
        <p:txBody>
          <a:bodyPr>
            <a:normAutofit/>
          </a:bodyPr>
          <a:p>
            <a:r>
              <a:rPr sz="2000" b="1">
                <a:solidFill>
                  <a:srgbClr val="00B0F0"/>
                </a:solidFill>
                <a:sym typeface="+mn-ea"/>
              </a:rPr>
              <a:t>其他中枢神经系统变质及遗传性疾病</a:t>
            </a:r>
            <a:endParaRPr lang="zh-CN" altLang="en-US" sz="2000" b="1">
              <a:solidFill>
                <a:srgbClr val="00B0F0"/>
              </a:solidFill>
            </a:endParaRPr>
          </a:p>
          <a:p>
            <a:r>
              <a:rPr sz="1780">
                <a:sym typeface="+mn-ea"/>
              </a:rPr>
              <a:t>多发性硬化症，婴儿脑性麻痹及其他麻痹性症候群，癫痫，重症肌无力，多发性周边神经病变，神经丛病变，三叉神经病，偏头痛，脊髓损伤；</a:t>
            </a:r>
            <a:endParaRPr lang="zh-CN" altLang="en-US" sz="1780" b="1">
              <a:solidFill>
                <a:srgbClr val="00B0F0"/>
              </a:solidFill>
            </a:endParaRPr>
          </a:p>
          <a:p>
            <a:r>
              <a:rPr lang="zh-CN" altLang="en-US" sz="2000" b="1">
                <a:solidFill>
                  <a:srgbClr val="00B0F0"/>
                </a:solidFill>
              </a:rPr>
              <a:t>循环系统疾病</a:t>
            </a:r>
            <a:endParaRPr lang="zh-CN" altLang="en-US" sz="2400"/>
          </a:p>
          <a:p>
            <a:r>
              <a:rPr lang="zh-CN" altLang="en-US" sz="1780"/>
              <a:t>心脏病，高血压，脑血管病变，动脉粥样硬化，动脉栓塞及血栓症，雷诺氏病，川崎病并发心脏血管异常者；</a:t>
            </a:r>
            <a:endParaRPr lang="zh-CN" altLang="en-US" sz="1780"/>
          </a:p>
          <a:p>
            <a:r>
              <a:rPr lang="zh-CN" altLang="en-US" sz="2000" b="1">
                <a:solidFill>
                  <a:srgbClr val="00B0F0"/>
                </a:solidFill>
              </a:rPr>
              <a:t>呼吸系统疾病</a:t>
            </a:r>
            <a:endParaRPr lang="zh-CN" altLang="en-US" sz="2000" b="1">
              <a:solidFill>
                <a:srgbClr val="00B0F0"/>
              </a:solidFill>
            </a:endParaRPr>
          </a:p>
          <a:p>
            <a:r>
              <a:rPr lang="zh-CN" altLang="en-US" sz="1780"/>
              <a:t>慢性鼻窦炎，慢性支气管炎，肺气肿，哮喘，支气管扩张症，慢性阻塞性肺炎，外因所致之肺疾病，过敏性鼻炎；</a:t>
            </a:r>
            <a:endParaRPr lang="zh-CN" altLang="en-US" sz="1780"/>
          </a:p>
          <a:p>
            <a:r>
              <a:rPr lang="zh-CN" altLang="en-US" sz="2000" b="1">
                <a:solidFill>
                  <a:srgbClr val="00B0F0"/>
                </a:solidFill>
              </a:rPr>
              <a:t>消化系统疾病</a:t>
            </a:r>
            <a:endParaRPr lang="zh-CN" altLang="en-US" sz="2000" b="1">
              <a:solidFill>
                <a:srgbClr val="00B0F0"/>
              </a:solidFill>
            </a:endParaRPr>
          </a:p>
          <a:p>
            <a:r>
              <a:rPr lang="zh-CN" altLang="en-US" sz="1780"/>
              <a:t>消化性溃疡，肝硬化，慢性肝炎，胃肠机能性障碍(含慢性胰脏炎、各种胃肠息肉症、急躁大肠症候群、胃肠糜烂性炎症、慢性大肠炎症)，慢性胆道炎；</a:t>
            </a:r>
            <a:endParaRPr lang="zh-CN" altLang="en-US" sz="1780"/>
          </a:p>
          <a:p>
            <a:r>
              <a:rPr lang="zh-CN" altLang="en-US" sz="2000" b="1">
                <a:solidFill>
                  <a:srgbClr val="00B0F0"/>
                </a:solidFill>
              </a:rPr>
              <a:t>泌尿系统疾病</a:t>
            </a:r>
            <a:endParaRPr lang="zh-CN" altLang="en-US" sz="2000" b="1">
              <a:solidFill>
                <a:srgbClr val="00B0F0"/>
              </a:solidFill>
            </a:endParaRPr>
          </a:p>
          <a:p>
            <a:r>
              <a:rPr lang="zh-CN" altLang="en-US" sz="1780"/>
              <a:t>慢性肾脏炎，肾脏感染，</a:t>
            </a:r>
            <a:endParaRPr lang="zh-CN" altLang="en-US" sz="1780"/>
          </a:p>
          <a:p>
            <a:endParaRPr lang="zh-CN" altLang="en-US" sz="178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147320"/>
            <a:ext cx="10852150" cy="6710680"/>
          </a:xfrm>
        </p:spPr>
        <p:txBody>
          <a:bodyPr>
            <a:normAutofit fontScale="90000" lnSpcReduction="20000"/>
          </a:bodyPr>
          <a:p>
            <a:r>
              <a:rPr sz="2220" b="1">
                <a:solidFill>
                  <a:srgbClr val="00B0F0"/>
                </a:solidFill>
                <a:sym typeface="+mn-ea"/>
              </a:rPr>
              <a:t>骨骼肌肉系统及结缔组织之疾病</a:t>
            </a:r>
            <a:endParaRPr lang="zh-CN" altLang="en-US" sz="2220" b="1">
              <a:solidFill>
                <a:srgbClr val="00B0F0"/>
              </a:solidFill>
            </a:endParaRPr>
          </a:p>
          <a:p>
            <a:r>
              <a:rPr sz="2000">
                <a:sym typeface="+mn-ea"/>
              </a:rPr>
              <a:t>关节炎，多发性肌炎，骨质疏松症，红斑性狼疮，慢性骨髓炎，骨髓分化不良症候群；</a:t>
            </a:r>
            <a:endParaRPr lang="zh-CN" altLang="en-US" sz="2400"/>
          </a:p>
          <a:p>
            <a:r>
              <a:rPr sz="2220" b="1">
                <a:solidFill>
                  <a:srgbClr val="00B0F0"/>
                </a:solidFill>
                <a:sym typeface="+mn-ea"/>
              </a:rPr>
              <a:t>眼及其附属器官之疾病</a:t>
            </a:r>
            <a:endParaRPr lang="zh-CN" altLang="en-US" sz="2220" b="1">
              <a:solidFill>
                <a:srgbClr val="00B0F0"/>
              </a:solidFill>
            </a:endParaRPr>
          </a:p>
          <a:p>
            <a:r>
              <a:rPr sz="2000">
                <a:sym typeface="+mn-ea"/>
              </a:rPr>
              <a:t>青光眼，干眼症，视网膜变性，黄斑部变性，葡萄膜炎，玻璃体出血，角膜变性，传染病，结核病，甲癣，</a:t>
            </a:r>
            <a:endParaRPr lang="zh-CN" altLang="en-US" sz="2285">
              <a:solidFill>
                <a:srgbClr val="FF0000"/>
              </a:solidFill>
            </a:endParaRPr>
          </a:p>
          <a:p>
            <a:r>
              <a:rPr lang="zh-CN" altLang="en-US" sz="2220" b="1">
                <a:solidFill>
                  <a:srgbClr val="00B0F0"/>
                </a:solidFill>
              </a:rPr>
              <a:t>先天性畸形疾病</a:t>
            </a:r>
            <a:endParaRPr lang="zh-CN" altLang="en-US" sz="2220" b="1">
              <a:solidFill>
                <a:srgbClr val="00B0F0"/>
              </a:solidFill>
            </a:endParaRPr>
          </a:p>
          <a:p>
            <a:r>
              <a:rPr lang="zh-CN" altLang="en-US" sz="2220" b="1">
                <a:solidFill>
                  <a:srgbClr val="00B0F0"/>
                </a:solidFill>
              </a:rPr>
              <a:t>皮肤及皮下组织疾病</a:t>
            </a:r>
            <a:endParaRPr lang="zh-CN" altLang="en-US" sz="2220"/>
          </a:p>
          <a:p>
            <a:r>
              <a:rPr lang="zh-CN" altLang="en-US" sz="2000"/>
              <a:t>干癣，全身性湿疹，乌脚病，白斑，脂漏性皮肤炎，类淀粉沉积症(限病灶超过体表面积百分之三十以上者)，类天疱疮，疱疹性皮肤炎，家族性良性慢性天疱疮，表皮分解性水疱症，严重性鱼鳞癣(含层状鱼鳞癣及鱼鳞癣状红皮症)，毛囊角化症，进行性全身硬皮症，血液及造血器官疾病，慢性贫血，紫斑症，持续性血液凝固障碍，血友病，原发性血小板增生症，</a:t>
            </a:r>
            <a:endParaRPr lang="zh-CN" altLang="en-US"/>
          </a:p>
          <a:p>
            <a:r>
              <a:rPr lang="zh-CN" altLang="en-US" sz="2220" b="1">
                <a:solidFill>
                  <a:srgbClr val="00B0F0"/>
                </a:solidFill>
              </a:rPr>
              <a:t>耳及乳突之疾病</a:t>
            </a:r>
            <a:endParaRPr lang="zh-CN" altLang="en-US" sz="2220" b="1">
              <a:solidFill>
                <a:srgbClr val="00B0F0"/>
              </a:solidFill>
            </a:endParaRPr>
          </a:p>
          <a:p>
            <a:r>
              <a:rPr lang="zh-CN" altLang="en-US" sz="2000"/>
              <a:t>慢性中耳炎，内耳前庭病变，</a:t>
            </a:r>
            <a:endParaRPr lang="zh-CN" altLang="en-US" sz="2000"/>
          </a:p>
          <a:p>
            <a:r>
              <a:rPr lang="zh-CN" altLang="en-US" sz="2220" b="1">
                <a:solidFill>
                  <a:srgbClr val="00B0F0"/>
                </a:solidFill>
              </a:rPr>
              <a:t>其他</a:t>
            </a:r>
            <a:endParaRPr lang="zh-CN" altLang="en-US" sz="2220" b="1">
              <a:solidFill>
                <a:srgbClr val="00B0F0"/>
              </a:solidFill>
            </a:endParaRPr>
          </a:p>
          <a:p>
            <a:r>
              <a:rPr lang="zh-CN" altLang="en-US" sz="2000"/>
              <a:t>脏器移植后药物追踪治疗，癞病(麻疯)，痔疮，前列腺肥大，子宫内膜异位症，停经症候群，尿失禁，油症(多氯联苯中毒)，先天性免疫不全症。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 sz="2400" b="1">
                <a:solidFill>
                  <a:srgbClr val="FF0000"/>
                </a:solidFill>
              </a:rPr>
              <a:t>五、慢性病发生规律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/>
              <a:t>　　经临床调查证明，消化系统是所有系统中最早发病的。即消化系统是最早发生慢性病的系统。如果人体出现亚健康状态或者发病，首先是肠胃出现亚健康状态或发病，然后逐渐影响到全身。不过，到了第五个系统开始，慢性病的发病可能出现全身性发生。据人体的功能及原理，人体的八大系统发病顺序可以简单列表如下：</a:t>
            </a:r>
            <a:endParaRPr lang="zh-CN" altLang="en-US"/>
          </a:p>
          <a:p>
            <a:r>
              <a:rPr lang="zh-CN" altLang="en-US" sz="2400" b="1">
                <a:solidFill>
                  <a:srgbClr val="00B0F0"/>
                </a:solidFill>
              </a:rPr>
              <a:t>第一：消化系统</a:t>
            </a:r>
            <a:endParaRPr lang="zh-CN" altLang="en-US" sz="2400" b="1">
              <a:solidFill>
                <a:srgbClr val="00B0F0"/>
              </a:solidFill>
            </a:endParaRPr>
          </a:p>
          <a:p>
            <a:r>
              <a:rPr lang="zh-CN" altLang="en-US"/>
              <a:t>　　消化系统包括口腔、咽慢性病喉、食管、胃、肠道、消化腺。原因：消化第一大关是胃</a:t>
            </a:r>
            <a:r>
              <a:rPr lang="zh-CN" altLang="en-US">
                <a:solidFill>
                  <a:srgbClr val="FF0000"/>
                </a:solidFill>
              </a:rPr>
              <a:t>（更新周期</a:t>
            </a:r>
            <a:r>
              <a:rPr lang="en-US" altLang="zh-CN">
                <a:solidFill>
                  <a:srgbClr val="FF0000"/>
                </a:solidFill>
              </a:rPr>
              <a:t>7--10</a:t>
            </a:r>
            <a:r>
              <a:rPr>
                <a:solidFill>
                  <a:srgbClr val="FF0000"/>
                </a:solidFill>
              </a:rPr>
              <a:t>天）</a:t>
            </a:r>
            <a:r>
              <a:rPr lang="zh-CN" altLang="en-US"/>
              <a:t>，接着是肠道</a:t>
            </a:r>
            <a:r>
              <a:rPr lang="en-US" altLang="zh-CN">
                <a:solidFill>
                  <a:srgbClr val="FF0000"/>
                </a:solidFill>
              </a:rPr>
              <a:t>(</a:t>
            </a:r>
            <a:r>
              <a:rPr>
                <a:solidFill>
                  <a:srgbClr val="FF0000"/>
                </a:solidFill>
              </a:rPr>
              <a:t>更新周期</a:t>
            </a:r>
            <a:r>
              <a:rPr lang="en-US" altLang="zh-CN">
                <a:solidFill>
                  <a:srgbClr val="FF0000"/>
                </a:solidFill>
              </a:rPr>
              <a:t>2--3</a:t>
            </a:r>
            <a:r>
              <a:rPr>
                <a:solidFill>
                  <a:srgbClr val="FF0000"/>
                </a:solidFill>
              </a:rPr>
              <a:t>天）</a:t>
            </a:r>
            <a:r>
              <a:rPr lang="zh-CN" altLang="en-US"/>
              <a:t>，如果胃和肠道受到损伤，就会影响食物营养的吸收，无法保证各个器官获得足够的营养成分，从而引发其他系统机能的衰退和病变。疾病列举：胃胀、胃酸分泌混乱、胃溃疡、慢性胃炎、十二指肠溃疡、肠道炎、痔疮等。</a:t>
            </a:r>
            <a:endParaRPr lang="zh-CN" altLang="en-US"/>
          </a:p>
          <a:p>
            <a:r>
              <a:rPr lang="zh-CN" altLang="en-US" sz="2400" b="1">
                <a:solidFill>
                  <a:srgbClr val="00B0F0"/>
                </a:solidFill>
              </a:rPr>
              <a:t>第二：免疫系统</a:t>
            </a:r>
            <a:endParaRPr lang="zh-CN" altLang="en-US" sz="2400" b="1">
              <a:solidFill>
                <a:srgbClr val="00B0F0"/>
              </a:solidFill>
            </a:endParaRPr>
          </a:p>
          <a:p>
            <a:r>
              <a:rPr lang="zh-CN" altLang="en-US"/>
              <a:t>　　免疫系统包括泪、粘膜、淋巴、肝</a:t>
            </a:r>
            <a:r>
              <a:rPr lang="zh-CN" altLang="en-US">
                <a:solidFill>
                  <a:srgbClr val="FF0000"/>
                </a:solidFill>
              </a:rPr>
              <a:t>（更新周期</a:t>
            </a:r>
            <a:r>
              <a:rPr lang="en-US" altLang="zh-CN">
                <a:solidFill>
                  <a:srgbClr val="FF0000"/>
                </a:solidFill>
              </a:rPr>
              <a:t>5</a:t>
            </a:r>
            <a:r>
              <a:rPr>
                <a:solidFill>
                  <a:srgbClr val="FF0000"/>
                </a:solidFill>
              </a:rPr>
              <a:t>个月且能再生）</a:t>
            </a:r>
            <a:r>
              <a:rPr lang="zh-CN" altLang="en-US"/>
              <a:t>、脾等。原因：由于持续的营养缺乏，锌铁硒等无法正常吸收，免疫系统就受到伤害。疾病列举：易感冒、肩部酸痛、腰痛、淋巴疼痛、淋巴结肿大、皮肤黑斑、体质虚弱等。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556260"/>
            <a:ext cx="10852150" cy="5784850"/>
          </a:xfrm>
        </p:spPr>
        <p:txBody>
          <a:bodyPr>
            <a:normAutofit fontScale="90000" lnSpcReduction="10000"/>
          </a:bodyPr>
          <a:p>
            <a:r>
              <a:rPr lang="zh-CN" altLang="en-US" sz="2400" b="1">
                <a:solidFill>
                  <a:srgbClr val="00B0F0"/>
                </a:solidFill>
              </a:rPr>
              <a:t>第三：呼吸系统</a:t>
            </a:r>
            <a:endParaRPr lang="zh-CN" altLang="en-US" sz="2400" b="1">
              <a:solidFill>
                <a:srgbClr val="00B0F0"/>
              </a:solidFill>
            </a:endParaRPr>
          </a:p>
          <a:p>
            <a:r>
              <a:rPr lang="zh-CN" altLang="en-US"/>
              <a:t>　　包括鼻、咽、喉、气管及支气管、肺、胸膜和纵膈等。原因：免疫系统受到损伤，呼吸气管受到堵塞，大量毒素不能通过呼吸道有效排出体外，蓄积于呼吸道薄弱地方，该系统开始出现肺功能衰弱、气管发炎、肺部出现垃圾堆积等。疾病列举：哮喘、肺炎、肺虚、肺结核、上呼吸道感染、下呼吸道感染等。</a:t>
            </a:r>
            <a:r>
              <a:rPr lang="zh-CN" altLang="en-US">
                <a:solidFill>
                  <a:srgbClr val="FF0000"/>
                </a:solidFill>
              </a:rPr>
              <a:t>（肺的更型周期</a:t>
            </a:r>
            <a:r>
              <a:rPr lang="en-US" altLang="zh-CN">
                <a:solidFill>
                  <a:srgbClr val="FF0000"/>
                </a:solidFill>
              </a:rPr>
              <a:t>2--3</a:t>
            </a:r>
            <a:r>
              <a:rPr>
                <a:solidFill>
                  <a:srgbClr val="FF0000"/>
                </a:solidFill>
              </a:rPr>
              <a:t>周）</a:t>
            </a:r>
            <a:endParaRPr lang="zh-CN" altLang="en-US"/>
          </a:p>
          <a:p>
            <a:r>
              <a:rPr lang="zh-CN" altLang="en-US" sz="2400" b="1">
                <a:solidFill>
                  <a:srgbClr val="00B0F0"/>
                </a:solidFill>
              </a:rPr>
              <a:t>第四：神经系统</a:t>
            </a:r>
            <a:endParaRPr lang="zh-CN" altLang="en-US" sz="2400" b="1">
              <a:solidFill>
                <a:srgbClr val="00B0F0"/>
              </a:solidFill>
            </a:endParaRPr>
          </a:p>
          <a:p>
            <a:r>
              <a:rPr lang="zh-CN" altLang="en-US"/>
              <a:t>　　神经系统包括脑干、间脑、小脑、大脑、脊髓、脑神经、植物神经、脊神经等。原因：免疫系统、呼吸系统无法从营养中得到保证，减弱了对神经系统的保护能力；神经系统开始受到损伤、衰退。疾病列举：过度压力感、烦躁、易怒、失眠、消极、神经衰弱、抑郁症、神经性疼痛等。</a:t>
            </a:r>
            <a:r>
              <a:rPr lang="zh-CN" altLang="en-US">
                <a:solidFill>
                  <a:srgbClr val="FF0000"/>
                </a:solidFill>
              </a:rPr>
              <a:t>（大脑没有更新周期）</a:t>
            </a:r>
            <a:endParaRPr lang="zh-CN" altLang="en-US"/>
          </a:p>
          <a:p>
            <a:r>
              <a:rPr lang="zh-CN" altLang="en-US" sz="2400" b="1">
                <a:solidFill>
                  <a:srgbClr val="00B0F0"/>
                </a:solidFill>
              </a:rPr>
              <a:t>第五：循环系统</a:t>
            </a:r>
            <a:endParaRPr lang="zh-CN" altLang="en-US" sz="2400" b="1">
              <a:solidFill>
                <a:srgbClr val="00B0F0"/>
              </a:solidFill>
            </a:endParaRPr>
          </a:p>
          <a:p>
            <a:r>
              <a:rPr lang="zh-CN" altLang="en-US"/>
              <a:t>　　循环系统包括心脏、动脉、静脉、血液、淋巴系统等。原因：神经系统混乱，对营养需求反应迟钝、血液循环系统对排毒反应能力减弱，循环系统开始受到损伤、破坏。疾病列举：微循环障碍、低血压、高血脂、贫血、中风、心律不齐、心脏病等。</a:t>
            </a:r>
            <a:r>
              <a:rPr lang="zh-CN" altLang="en-US">
                <a:solidFill>
                  <a:srgbClr val="FF0000"/>
                </a:solidFill>
              </a:rPr>
              <a:t>（心脏更新周期</a:t>
            </a:r>
            <a:r>
              <a:rPr lang="en-US" altLang="zh-CN">
                <a:solidFill>
                  <a:srgbClr val="FF0000"/>
                </a:solidFill>
              </a:rPr>
              <a:t> 20</a:t>
            </a:r>
            <a:r>
              <a:rPr>
                <a:solidFill>
                  <a:srgbClr val="FF0000"/>
                </a:solidFill>
              </a:rPr>
              <a:t>年一次；红血球更新周期</a:t>
            </a:r>
            <a:r>
              <a:rPr lang="en-US" altLang="zh-CN">
                <a:solidFill>
                  <a:srgbClr val="FF0000"/>
                </a:solidFill>
              </a:rPr>
              <a:t>4</a:t>
            </a:r>
            <a:r>
              <a:rPr>
                <a:solidFill>
                  <a:srgbClr val="FF0000"/>
                </a:solidFill>
              </a:rPr>
              <a:t>个月；白血球更新周期</a:t>
            </a:r>
            <a:r>
              <a:rPr lang="en-US" altLang="zh-CN">
                <a:solidFill>
                  <a:srgbClr val="FF0000"/>
                </a:solidFill>
              </a:rPr>
              <a:t>13--20</a:t>
            </a:r>
            <a:r>
              <a:rPr>
                <a:solidFill>
                  <a:srgbClr val="FF0000"/>
                </a:solidFill>
              </a:rPr>
              <a:t>天）</a:t>
            </a:r>
            <a:endParaRPr lang="zh-CN" altLang="en-US"/>
          </a:p>
          <a:p>
            <a:r>
              <a:rPr lang="zh-CN" altLang="en-US" sz="2400" b="1">
                <a:solidFill>
                  <a:srgbClr val="00B0F0"/>
                </a:solidFill>
              </a:rPr>
              <a:t>第六：内分泌系统</a:t>
            </a:r>
            <a:endParaRPr lang="zh-CN" altLang="en-US" sz="2400" b="1">
              <a:solidFill>
                <a:srgbClr val="00B0F0"/>
              </a:solidFill>
            </a:endParaRPr>
          </a:p>
          <a:p>
            <a:r>
              <a:rPr lang="zh-CN" altLang="en-US"/>
              <a:t>　　内分泌系统包括脑垂体、甲状腺、甲状旁腺、肾上腺、胰岛腺、性腺、胸腺等。原因：循环系统出现混乱时，内分泌系统平衡能力就会降低，内分泌系统开始出现血糖混乱、胰岛素功能衰退、性腺混乱。疾病列举：痘疹、激素失调、甲亢、肾虚、子宫肌瘤、胰岛素功能衰退、糖尿病等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zh-CN" altLang="en-US" sz="2400" b="1">
                <a:solidFill>
                  <a:srgbClr val="00B0F0"/>
                </a:solidFill>
              </a:rPr>
              <a:t>第七：泌尿生殖系统</a:t>
            </a:r>
            <a:endParaRPr lang="zh-CN" altLang="en-US" sz="2400" b="1">
              <a:solidFill>
                <a:srgbClr val="00B0F0"/>
              </a:solidFill>
            </a:endParaRPr>
          </a:p>
          <a:p>
            <a:r>
              <a:rPr lang="zh-CN" altLang="en-US" sz="1800"/>
              <a:t>　　泌尿生殖系统包括肾、输尿管、膀胱、尿道、男女生殖系统。原因：泌尿系统受到损伤，泌尿系统平衡能力降低，该系统开始出现肾功能衰退、前列腺混乱。疾病列举：肾亏、尿频、尿路结石、膀胱炎、前列腺疾病等。</a:t>
            </a:r>
            <a:r>
              <a:rPr lang="zh-CN" altLang="en-US" sz="1800">
                <a:solidFill>
                  <a:srgbClr val="FF0000"/>
                </a:solidFill>
              </a:rPr>
              <a:t>（肾脏没有更新周期）</a:t>
            </a:r>
            <a:r>
              <a:rPr lang="zh-CN" altLang="en-US" sz="1800"/>
              <a:t>。</a:t>
            </a:r>
            <a:endParaRPr lang="zh-CN" altLang="en-US" sz="1800"/>
          </a:p>
          <a:p>
            <a:r>
              <a:rPr lang="zh-CN" altLang="en-US" sz="2400" b="1">
                <a:solidFill>
                  <a:srgbClr val="00B0F0"/>
                </a:solidFill>
              </a:rPr>
              <a:t>第八：骨骼系统</a:t>
            </a:r>
            <a:endParaRPr lang="zh-CN" altLang="en-US" sz="2400" b="1">
              <a:solidFill>
                <a:srgbClr val="00B0F0"/>
              </a:solidFill>
            </a:endParaRPr>
          </a:p>
          <a:p>
            <a:r>
              <a:rPr lang="zh-CN" altLang="en-US" sz="1800"/>
              <a:t>　　包括骨、关节、骨骼组成。原因：以上个系统及泌尿系统受到损伤，骨骼系统平衡能力降低，疾病真正侵袭入人体深层骨组织，该系统开始出现骨骼细胞增生速度加快、钙流失过度、骨关节胶原蛋白受损，造成骨质疏松、增生等。疾病列举：骨质疏松、缺钙、骨质增生、腰椎增生、关节炎、骨膜炎等。</a:t>
            </a:r>
            <a:r>
              <a:rPr lang="zh-CN" altLang="en-US" sz="1800">
                <a:solidFill>
                  <a:srgbClr val="FF0000"/>
                </a:solidFill>
              </a:rPr>
              <a:t>（骨骼更新周期</a:t>
            </a:r>
            <a:r>
              <a:rPr lang="en-US" altLang="zh-CN" sz="1800">
                <a:solidFill>
                  <a:srgbClr val="FF0000"/>
                </a:solidFill>
              </a:rPr>
              <a:t>7</a:t>
            </a:r>
            <a:r>
              <a:rPr sz="1800">
                <a:solidFill>
                  <a:srgbClr val="FF0000"/>
                </a:solidFill>
              </a:rPr>
              <a:t>年）</a:t>
            </a:r>
            <a:r>
              <a:rPr sz="1800"/>
              <a:t>。</a:t>
            </a:r>
            <a:endParaRPr lang="zh-CN" altLang="en-US" sz="1800"/>
          </a:p>
          <a:p>
            <a:r>
              <a:rPr lang="zh-CN" altLang="en-US" sz="1800"/>
              <a:t>　　人体八大系统慢性病发生的顺序为：消化系统——免疫系统——呼吸系统——神经系统——循环系统——内分泌系统——泌尿生殖系统——骨骼系统。</a:t>
            </a:r>
            <a:endParaRPr lang="zh-CN" altLang="en-US" sz="1800"/>
          </a:p>
          <a:p>
            <a:pPr marL="0" indent="0">
              <a:buNone/>
            </a:pPr>
            <a:endParaRPr lang="zh-CN" altLang="en-US" sz="18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6.xml><?xml version="1.0" encoding="utf-8"?>
<p:tagLst xmlns:p="http://schemas.openxmlformats.org/presentationml/2006/main">
  <p:tag name="KSO_WM_UNIT_TYPE" val="i"/>
  <p:tag name="KSO_WM_UNIT_SUBTYPE" val="h"/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6*i*1"/>
  <p:tag name="KSO_WM_UNIT_LAYERLEVEL" val="1"/>
  <p:tag name="KSO_WM_TAG_VERSION" val="1.0"/>
  <p:tag name="KSO_WM_BEAUTIFY_FLAG" val="#wm#"/>
  <p:tag name="KSO_WM_SLIDE_BK_DARK_LIGHT" val="2"/>
  <p:tag name="KSO_WM_UNIT_BK_DARK_LIGHT" val="2"/>
</p:tagLst>
</file>

<file path=ppt/tags/tag107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K_DARK_LIGHT" val="2"/>
</p:tagLst>
</file>

<file path=ppt/tags/tag108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K_DARK_LIGHT" val="2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5.xml><?xml version="1.0" encoding="utf-8"?>
<p:tagLst xmlns:p="http://schemas.openxmlformats.org/presentationml/2006/main">
  <p:tag name="KSO_WM_UNIT_TYPE" val="i"/>
  <p:tag name="KSO_WM_UNIT_SUBTYPE" val="h"/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7*i*1"/>
  <p:tag name="KSO_WM_UNIT_LAYERLEVEL" val="1"/>
  <p:tag name="KSO_WM_TAG_VERSION" val="1.0"/>
  <p:tag name="KSO_WM_BEAUTIFY_FLAG" val="#wm#"/>
  <p:tag name="KSO_WM_SLIDE_BK_DARK_LIGHT" val="2"/>
  <p:tag name="KSO_WM_UNIT_BK_DARK_LIGHT" val="2"/>
</p:tagLst>
</file>

<file path=ppt/tags/tag116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K_DARK_LIGHT" val="2"/>
</p:tagLst>
</file>

<file path=ppt/tags/tag117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K_DARK_LIGHT" val="2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6.xml><?xml version="1.0" encoding="utf-8"?>
<p:tagLst xmlns:p="http://schemas.openxmlformats.org/presentationml/2006/main">
  <p:tag name="KSO_WM_UNIT_TYPE" val="i"/>
  <p:tag name="KSO_WM_UNIT_SUBTYPE" val="h"/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8*i*1"/>
  <p:tag name="KSO_WM_UNIT_LAYERLEVEL" val="1"/>
  <p:tag name="KSO_WM_TAG_VERSION" val="1.0"/>
  <p:tag name="KSO_WM_BEAUTIFY_FLAG" val="#wm#"/>
  <p:tag name="KSO_WM_SLIDE_BK_DARK_LIGHT" val="2"/>
  <p:tag name="KSO_WM_UNIT_BK_DARK_LIGHT" val="2"/>
</p:tagLst>
</file>

<file path=ppt/tags/tag127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K_DARK_LIGHT" val="2"/>
</p:tagLst>
</file>

<file path=ppt/tags/tag128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K_DARK_LIGHT" val="2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413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413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204413"/>
  <p:tag name="KSO_WM_TEMPLATE_SUBCATEGORY" val="0"/>
  <p:tag name="KSO_WM_TEMPLATE_MASTER_TYPE" val="1"/>
  <p:tag name="KSO_WM_TEMPLATE_COLOR_TYPE" val="1"/>
  <p:tag name="KSO_WM_TEMPLATE_MASTER_THUMB_INDEX" val="12"/>
  <p:tag name="KSO_WM_TEMPLATE_THUMBS_INDEX" val="1、4、6、8、11、12、17、20、21、22、23、24、27、30、35、38、39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7"/>
  <p:tag name="KSO_WM_UNIT_TYPE" val="a"/>
  <p:tag name="KSO_WM_UNIT_INDEX" val="1"/>
  <p:tag name="KSO_WM_UNIT_PRESET_TEXT" val="活动策划方案"/>
  <p:tag name="KSO_WM_TEMPLATE_CATEGORY" val="custom"/>
  <p:tag name="KSO_WM_TEMPLATE_INDEX" val="20204413"/>
  <p:tag name="KSO_WM_UNIT_ID" val="custom20204413_1*a*1"/>
  <p:tag name="KSO_WM_UNIT_ISNUMDGMTITLE" val="0"/>
</p:tagLst>
</file>

<file path=ppt/tags/tag141.xml><?xml version="1.0" encoding="utf-8"?>
<p:tagLst xmlns:p="http://schemas.openxmlformats.org/presentationml/2006/main">
  <p:tag name="KSO_WM_BEAUTIFY_FLAG" val="#wm#"/>
  <p:tag name="KSO_WM_TEMPLATE_SUBCATEGORY" val="0"/>
  <p:tag name="KSO_WM_SLIDE_ITEM_CNT" val="0"/>
  <p:tag name="KSO_WM_SLIDE_INDEX" val="1"/>
  <p:tag name="KSO_WM_TAG_VERSION" val="1.0"/>
  <p:tag name="KSO_WM_SLIDE_LAYOUT" val="a_b"/>
  <p:tag name="KSO_WM_SLIDE_LAYOUT_CNT" val="1_1"/>
  <p:tag name="KSO_WM_SLIDE_TYPE" val="title"/>
  <p:tag name="KSO_WM_SLIDE_SUBTYPE" val="pureTxt"/>
  <p:tag name="KSO_WM_TEMPLATE_MASTER_TYPE" val="1"/>
  <p:tag name="KSO_WM_TEMPLATE_COLOR_TYPE" val="1"/>
  <p:tag name="KSO_WM_TEMPLATE_CATEGORY" val="custom"/>
  <p:tag name="KSO_WM_TEMPLATE_INDEX" val="20204413"/>
  <p:tag name="KSO_WM_SLIDE_ID" val="custom20204413_1"/>
  <p:tag name="KSO_WM_TEMPLATE_MASTER_THUMB_INDEX" val="12"/>
  <p:tag name="KSO_WM_TEMPLATE_THUMBS_INDEX" val="1、4、6、8、11、12、17、20、21、22、23、24、27、30、35、38、39、40"/>
</p:tagLst>
</file>

<file path=ppt/tags/tag142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3"/>
</p:tagLst>
</file>

<file path=ppt/tags/tag143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3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3"/>
</p:tagLst>
</file>

<file path=ppt/tags/tag145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3"/>
</p:tagLst>
</file>

<file path=ppt/tags/tag146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3"/>
</p:tagLst>
</file>

<file path=ppt/tags/tag147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3"/>
</p:tagLst>
</file>

<file path=ppt/tags/tag148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3"/>
</p:tagLst>
</file>

<file path=ppt/tags/tag149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3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3"/>
</p:tagLst>
</file>

<file path=ppt/tags/tag151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3"/>
</p:tagLst>
</file>

<file path=ppt/tags/tag152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3"/>
</p:tagLst>
</file>

<file path=ppt/tags/tag153.xml><?xml version="1.0" encoding="utf-8"?>
<p:tagLst xmlns:p="http://schemas.openxmlformats.org/presentationml/2006/main">
  <p:tag name="KSO_WM_BEAUTIFY_FLAG" val="#wm#"/>
  <p:tag name="KSO_WM_TEMPLATE_CATEGORY" val="custom"/>
  <p:tag name="KSO_WM_TEMPLATE_INDEX" val="20204413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AG_VERSION" val="1.0"/>
  <p:tag name="KSO_WM_BEAUTIFY_FLAG" val="#wm#"/>
  <p:tag name="KSO_WM_UNIT_ISCONTENTSTITLE" val="0"/>
  <p:tag name="KSO_WM_UNIT_NOCLEAR" val="1"/>
  <p:tag name="KSO_WM_UNIT_TYPE" val="a"/>
  <p:tag name="KSO_WM_UNIT_INDEX" val="1"/>
  <p:tag name="KSO_WM_UNIT_PRESET_TEXT" val="谢谢观看"/>
  <p:tag name="KSO_WM_TEMPLATE_CATEGORY" val="custom"/>
  <p:tag name="KSO_WM_TEMPLATE_INDEX" val="20204413"/>
  <p:tag name="KSO_WM_UNIT_ID" val="custom20204413_39*a*1"/>
  <p:tag name="KSO_WM_UNIT_ISNUMDGMTITLE" val="0"/>
</p:tagLst>
</file>

<file path=ppt/tags/tag155.xml><?xml version="1.0" encoding="utf-8"?>
<p:tagLst xmlns:p="http://schemas.openxmlformats.org/presentationml/2006/main">
  <p:tag name="KSO_WM_BEAUTIFY_FLAG" val="#wm#"/>
  <p:tag name="KSO_WM_TEMPLATE_SUBCATEGORY" val="0"/>
  <p:tag name="KSO_WM_SLIDE_ITEM_CNT" val="0"/>
  <p:tag name="KSO_WM_SLIDE_INDEX" val="40"/>
  <p:tag name="KSO_WM_TAG_VERSION" val="1.0"/>
  <p:tag name="KSO_WM_SLIDE_LAYOUT" val="a_b"/>
  <p:tag name="KSO_WM_SLIDE_LAYOUT_CNT" val="1_1"/>
  <p:tag name="KSO_WM_SLIDE_TYPE" val="endPage"/>
  <p:tag name="KSO_WM_SLIDE_SUBTYPE" val="pureTxt"/>
  <p:tag name="KSO_WM_TEMPLATE_MASTER_TYPE" val="1"/>
  <p:tag name="KSO_WM_TEMPLATE_COLOR_TYPE" val="1"/>
  <p:tag name="KSO_WM_TEMPLATE_CATEGORY" val="custom"/>
  <p:tag name="KSO_WM_TEMPLATE_INDEX" val="20204413"/>
  <p:tag name="KSO_WM_SLIDE_ID" val="custom20204413_40"/>
</p:tagLst>
</file>

<file path=ppt/tags/tag156.xml><?xml version="1.0" encoding="utf-8"?>
<p:tagLst xmlns:p="http://schemas.openxmlformats.org/presentationml/2006/main">
  <p:tag name="COMMONDATA" val="eyJoZGlkIjoiYjM1N2FjY2U3OTA5MmU3ZTQxOTAyYTJjMmUwOWJjNTYifQ==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K_DARK_LIGHT" val="2"/>
</p:tagLst>
</file>

<file path=ppt/tags/tag7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K_DARK_LIGHT" val="2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1.xml><?xml version="1.0" encoding="utf-8"?>
<p:tagLst xmlns:p="http://schemas.openxmlformats.org/presentationml/2006/main">
  <p:tag name="KSO_WM_UNIT_TYPE" val="i"/>
  <p:tag name="KSO_WM_UNIT_SUBTYPE" val="h"/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3*i*1"/>
  <p:tag name="KSO_WM_UNIT_LAYERLEVEL" val="1"/>
  <p:tag name="KSO_WM_TAG_VERSION" val="1.0"/>
  <p:tag name="KSO_WM_BEAUTIFY_FLAG" val="#wm#"/>
  <p:tag name="KSO_WM_SLIDE_BK_DARK_LIGHT" val="2"/>
  <p:tag name="KSO_WM_UNIT_BK_DARK_LIGHT" val="2"/>
</p:tagLst>
</file>

<file path=ppt/tags/tag82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K_DARK_LIGHT" val="2"/>
</p:tagLst>
</file>

<file path=ppt/tags/tag83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K_DARK_LIGHT" val="2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9.xml><?xml version="1.0" encoding="utf-8"?>
<p:tagLst xmlns:p="http://schemas.openxmlformats.org/presentationml/2006/main">
  <p:tag name="KSO_WM_UNIT_TYPE" val="i"/>
  <p:tag name="KSO_WM_UNIT_SUBTYPE" val="h"/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4*i*1"/>
  <p:tag name="KSO_WM_UNIT_LAYERLEVEL" val="1"/>
  <p:tag name="KSO_WM_TAG_VERSION" val="1.0"/>
  <p:tag name="KSO_WM_BEAUTIFY_FLAG" val="#wm#"/>
  <p:tag name="KSO_WM_SLIDE_BK_DARK_LIGHT" val="2"/>
  <p:tag name="KSO_WM_UNIT_BK_DARK_LIGHT" val="2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K_DARK_LIGHT" val="2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7.xml><?xml version="1.0" encoding="utf-8"?>
<p:tagLst xmlns:p="http://schemas.openxmlformats.org/presentationml/2006/main">
  <p:tag name="KSO_WM_UNIT_TYPE" val="i"/>
  <p:tag name="KSO_WM_UNIT_SUBTYPE" val="h"/>
  <p:tag name="KSO_WM_SLIDE_BACKGROUND_TYPE" val="topBottom"/>
  <p:tag name="KSO_WM_UNIT_HIGHLIGHT" val="0"/>
  <p:tag name="KSO_WM_UNIT_COMPATIBLE" val="0"/>
  <p:tag name="KSO_WM_UNIT_DIAGRAM_ISNUMVISUAL" val="0"/>
  <p:tag name="KSO_WM_UNIT_DIAGRAM_ISREFERUNIT" val="0"/>
  <p:tag name="KSO_WM_UNIT_INDEX" val="1"/>
  <p:tag name="KSO_WM_UNIT_ID" val="_15*i*1"/>
  <p:tag name="KSO_WM_UNIT_LAYERLEVEL" val="1"/>
  <p:tag name="KSO_WM_TAG_VERSION" val="1.0"/>
  <p:tag name="KSO_WM_BEAUTIFY_FLAG" val="#wm#"/>
  <p:tag name="KSO_WM_SLIDE_BK_DARK_LIGHT" val="2"/>
  <p:tag name="KSO_WM_UNIT_BK_DARK_LIGHT" val="2"/>
</p:tagLst>
</file>

<file path=ppt/tags/tag98.xml><?xml version="1.0" encoding="utf-8"?>
<p:tagLst xmlns:p="http://schemas.openxmlformats.org/presentationml/2006/main">
  <p:tag name="KSO_WM_SLIDE_BACKGROUND_TYPE" val="topBottom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K_DARK_LIGHT" val="2"/>
</p:tagLst>
</file>

<file path=ppt/tags/tag99.xml><?xml version="1.0" encoding="utf-8"?>
<p:tagLst xmlns:p="http://schemas.openxmlformats.org/presentationml/2006/main">
  <p:tag name="KSO_WM_SLIDE_BACKGROUND_TYPE" val="topBottom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K_DARK_LIGHT" val="2"/>
</p:tagLst>
</file>

<file path=ppt/theme/theme1.xml><?xml version="1.0" encoding="utf-8"?>
<a:theme xmlns:a="http://schemas.openxmlformats.org/drawingml/2006/main" name="1_Office 主题​​">
  <a:themeElements>
    <a:clrScheme name="自定义 253">
      <a:dk1>
        <a:srgbClr val="000000"/>
      </a:dk1>
      <a:lt1>
        <a:srgbClr val="FFFFFF"/>
      </a:lt1>
      <a:dk2>
        <a:srgbClr val="FEFEF4"/>
      </a:dk2>
      <a:lt2>
        <a:srgbClr val="FFFFFF"/>
      </a:lt2>
      <a:accent1>
        <a:srgbClr val="E0D555"/>
      </a:accent1>
      <a:accent2>
        <a:srgbClr val="90DA6B"/>
      </a:accent2>
      <a:accent3>
        <a:srgbClr val="5CD68F"/>
      </a:accent3>
      <a:accent4>
        <a:srgbClr val="43CBB8"/>
      </a:accent4>
      <a:accent5>
        <a:srgbClr val="42BAD6"/>
      </a:accent5>
      <a:accent6>
        <a:srgbClr val="56A6DE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5099</Words>
  <Application>WPS 演示</Application>
  <PresentationFormat>宽屏</PresentationFormat>
  <Paragraphs>103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汉仪旗黑-85S</vt:lpstr>
      <vt:lpstr>Arial Unicode MS</vt:lpstr>
      <vt:lpstr>Calibri</vt:lpstr>
      <vt:lpstr>1_Office 主题​​</vt:lpstr>
      <vt:lpstr>慢   性   病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谢谢分享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易新</cp:lastModifiedBy>
  <cp:revision>11</cp:revision>
  <dcterms:created xsi:type="dcterms:W3CDTF">2022-05-18T02:05:00Z</dcterms:created>
  <dcterms:modified xsi:type="dcterms:W3CDTF">2022-06-06T03:10:38Z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41E2353D283A433FB935818317F37990</vt:lpwstr>
  </property>
  <property fmtid="{D5CDD505-2E9C-101B-9397-08002B2CF9AE}" pid="3" name="KSOProductBuildVer">
    <vt:lpwstr>2052-11.1.0.11744</vt:lpwstr>
  </property>
</Properties>
</file>